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846" r:id="rId2"/>
  </p:sldMasterIdLst>
  <p:notesMasterIdLst>
    <p:notesMasterId r:id="rId21"/>
  </p:notesMasterIdLst>
  <p:handoutMasterIdLst>
    <p:handoutMasterId r:id="rId22"/>
  </p:handoutMasterIdLst>
  <p:sldIdLst>
    <p:sldId id="291" r:id="rId3"/>
    <p:sldId id="337" r:id="rId4"/>
    <p:sldId id="338" r:id="rId5"/>
    <p:sldId id="339" r:id="rId6"/>
    <p:sldId id="340" r:id="rId7"/>
    <p:sldId id="341" r:id="rId8"/>
    <p:sldId id="342" r:id="rId9"/>
    <p:sldId id="343" r:id="rId10"/>
    <p:sldId id="344" r:id="rId11"/>
    <p:sldId id="350" r:id="rId12"/>
    <p:sldId id="346" r:id="rId13"/>
    <p:sldId id="351" r:id="rId14"/>
    <p:sldId id="352" r:id="rId15"/>
    <p:sldId id="353" r:id="rId16"/>
    <p:sldId id="354" r:id="rId17"/>
    <p:sldId id="355" r:id="rId18"/>
    <p:sldId id="356" r:id="rId19"/>
    <p:sldId id="35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Savkovic" initials="V." lastIdx="6" clrIdx="0">
    <p:extLst>
      <p:ext uri="{19B8F6BF-5375-455C-9EA6-DF929625EA0E}">
        <p15:presenceInfo xmlns:p15="http://schemas.microsoft.com/office/powerpoint/2012/main" userId="V.Savkovi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00"/>
    <a:srgbClr val="FFCC66"/>
    <a:srgbClr val="FF5050"/>
    <a:srgbClr val="D43414"/>
    <a:srgbClr val="EAEAEA"/>
    <a:srgbClr val="CC0000"/>
    <a:srgbClr val="800000"/>
    <a:srgbClr val="EDBE13"/>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36" autoAdjust="0"/>
    <p:restoredTop sz="95274" autoAdjust="0"/>
  </p:normalViewPr>
  <p:slideViewPr>
    <p:cSldViewPr>
      <p:cViewPr varScale="1">
        <p:scale>
          <a:sx n="87" d="100"/>
          <a:sy n="87" d="100"/>
        </p:scale>
        <p:origin x="590" y="58"/>
      </p:cViewPr>
      <p:guideLst>
        <p:guide pos="3840"/>
        <p:guide orient="horz" pos="2160"/>
      </p:guideLst>
    </p:cSldViewPr>
  </p:slideViewPr>
  <p:notesTextViewPr>
    <p:cViewPr>
      <p:scale>
        <a:sx n="1" d="1"/>
        <a:sy n="1" d="1"/>
      </p:scale>
      <p:origin x="0" y="0"/>
    </p:cViewPr>
  </p:notesTextViewPr>
  <p:notesViewPr>
    <p:cSldViewPr showGuides="1">
      <p:cViewPr varScale="1">
        <p:scale>
          <a:sx n="67" d="100"/>
          <a:sy n="67" d="100"/>
        </p:scale>
        <p:origin x="-3120"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1-17T17:03:20.552" idx="6">
    <p:pos x="1128" y="1832"/>
    <p:text>Belgijski zakon je obavezivao na to  da alkoholna pića sa oznakom porijekla imaju i certifikat o porijeklu kako bi mogla biti predmet prodaje na malo (retail) u Belgiji. Direktni uvoznici engleskog viskija to su mogli dobiti mnogo jednostavnije nego lica koja su uvoz viskija vršila iz Francuske, koja takav zahtjev inače nema. Sud pravde je stao na stanovište da je pribavljanje certifikata o porijeklu za robu koja je već u slobodnoj prodaji u Francuskoj znatno teže, tj. da otežava slobodu kretanja robe, te da  je zakon koji takvu obavezu nameće mjera koju treba ukinuti.</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1-17T16:55:48.469" idx="4">
    <p:pos x="7284" y="1419"/>
    <p:text>Keck i Mithouard su bili trgovci optuženi za prodaju jedne vrste likera na francuskom tržištu ispod nabavne cijene, što je bilo suprotno francuskim antidamping zakonima. U krivičnom postupku, oni su tvrdili da je to suprotno zabrani količinskih ograničenja slobode kretanja robe i mjera sa jednakim učinkom, iz čl. 34. UFEU, jer otežava ulazak na tržište Francuske novim trgovcima, koji imaju potrebu da sniženim cijenama dođu do klijentele. Sud pravde je zauzeo stav da sporni propis ne predstavlja nedozvoljenu mjeru, jer se odnosi na način prodaje, jednako na sve učesnike na tržištu i ne utiče različito na proizvode iz drugih država.</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1-17T16:45:09.026" idx="3">
    <p:pos x="2287" y="3736"/>
    <p:text>U ovom slučaju Sud pravde je stao na stanovište da je belgijski propis kojim se zabranjuje  prodavcu robe na daljinu da zahtijeva podatke o kreditnoj karti kupca prije isteka "perioda hlađenja", roka od 15 dana u kojem može raskinuti ugovor bez obrazloženja, suprotan odredbi člana 35 UFEU. Dakle, da iako  taj propis nije diskriminatoran,  predstavlja mjeru sa jednakim učinkom kao količinska ograničenja izvoza.</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pPr/>
              <a:t>5/29/2024</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p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pPr/>
              <a:t>5/29/2024</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p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642" y="2130430"/>
            <a:ext cx="10362724"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9280" y="3886200"/>
            <a:ext cx="8533446"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59414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20474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917" y="274643"/>
            <a:ext cx="2742327"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761" y="274643"/>
            <a:ext cx="8077716"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306678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32461A-250E-4A29-9E9B-599CA3838FA1}" type="datetime1">
              <a:rPr lang="en-US" smtClean="0"/>
              <a:pPr/>
              <a:t>5/29/2024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40B41D-FD10-4A38-B39B-626510BD49B7}" type="slidenum">
              <a:rPr lang="en-US" smtClean="0"/>
              <a:pPr/>
              <a:t>‹#›</a:t>
            </a:fld>
            <a:endParaRPr lang="en-US" dirty="0"/>
          </a:p>
        </p:txBody>
      </p:sp>
    </p:spTree>
    <p:extLst>
      <p:ext uri="{BB962C8B-B14F-4D97-AF65-F5344CB8AC3E}">
        <p14:creationId xmlns:p14="http://schemas.microsoft.com/office/powerpoint/2010/main" val="3239812231"/>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grpSp>
        <p:nvGrpSpPr>
          <p:cNvPr id="7" name="Group 6">
            <a:extLst>
              <a:ext uri="{FF2B5EF4-FFF2-40B4-BE49-F238E27FC236}">
                <a16:creationId xmlns:a16="http://schemas.microsoft.com/office/drawing/2014/main" id="{EB122808-726C-40F5-ADB4-295E96795577}"/>
              </a:ext>
            </a:extLst>
          </p:cNvPr>
          <p:cNvGrpSpPr/>
          <p:nvPr userDrawn="1"/>
        </p:nvGrpSpPr>
        <p:grpSpPr>
          <a:xfrm>
            <a:off x="1344843" y="1905000"/>
            <a:ext cx="10572328" cy="64008"/>
            <a:chOff x="1393369" y="1600200"/>
            <a:chExt cx="10569575" cy="64008"/>
          </a:xfrm>
          <a:solidFill>
            <a:schemeClr val="accent1"/>
          </a:solidFill>
        </p:grpSpPr>
        <p:sp>
          <p:nvSpPr>
            <p:cNvPr id="8" name="Freeform 10">
              <a:extLst>
                <a:ext uri="{FF2B5EF4-FFF2-40B4-BE49-F238E27FC236}">
                  <a16:creationId xmlns:a16="http://schemas.microsoft.com/office/drawing/2014/main" id="{32E785F1-5172-4DF6-A8FB-8D217FEE647A}"/>
                </a:ext>
              </a:extLst>
            </p:cNvPr>
            <p:cNvSpPr>
              <a:spLocks/>
            </p:cNvSpPr>
            <p:nvPr/>
          </p:nvSpPr>
          <p:spPr bwMode="invGray">
            <a:xfrm>
              <a:off x="11899444" y="1611279"/>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 name="Freeform 11">
              <a:extLst>
                <a:ext uri="{FF2B5EF4-FFF2-40B4-BE49-F238E27FC236}">
                  <a16:creationId xmlns:a16="http://schemas.microsoft.com/office/drawing/2014/main" id="{8B7424C8-35B5-4C89-9B90-597C70D1C45F}"/>
                </a:ext>
              </a:extLst>
            </p:cNvPr>
            <p:cNvSpPr>
              <a:spLocks/>
            </p:cNvSpPr>
            <p:nvPr/>
          </p:nvSpPr>
          <p:spPr bwMode="invGray">
            <a:xfrm>
              <a:off x="11893094" y="1618664"/>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0" name="Freeform 12">
              <a:extLst>
                <a:ext uri="{FF2B5EF4-FFF2-40B4-BE49-F238E27FC236}">
                  <a16:creationId xmlns:a16="http://schemas.microsoft.com/office/drawing/2014/main" id="{276EFFF0-C16D-484E-9A27-C48C8BA8F772}"/>
                </a:ext>
              </a:extLst>
            </p:cNvPr>
            <p:cNvSpPr>
              <a:spLocks/>
            </p:cNvSpPr>
            <p:nvPr/>
          </p:nvSpPr>
          <p:spPr bwMode="invGray">
            <a:xfrm>
              <a:off x="11912144" y="1617433"/>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1" name="Freeform 15">
              <a:extLst>
                <a:ext uri="{FF2B5EF4-FFF2-40B4-BE49-F238E27FC236}">
                  <a16:creationId xmlns:a16="http://schemas.microsoft.com/office/drawing/2014/main" id="{FD543C86-AED7-4C88-BEBF-C2A2D91FDA4C}"/>
                </a:ext>
              </a:extLst>
            </p:cNvPr>
            <p:cNvSpPr>
              <a:spLocks/>
            </p:cNvSpPr>
            <p:nvPr/>
          </p:nvSpPr>
          <p:spPr bwMode="invGray">
            <a:xfrm>
              <a:off x="11702594" y="1612509"/>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2" name="Freeform 16">
              <a:extLst>
                <a:ext uri="{FF2B5EF4-FFF2-40B4-BE49-F238E27FC236}">
                  <a16:creationId xmlns:a16="http://schemas.microsoft.com/office/drawing/2014/main" id="{02CEB46E-62C6-4552-9202-FA3FF0027693}"/>
                </a:ext>
              </a:extLst>
            </p:cNvPr>
            <p:cNvSpPr>
              <a:spLocks/>
            </p:cNvSpPr>
            <p:nvPr/>
          </p:nvSpPr>
          <p:spPr bwMode="invGray">
            <a:xfrm>
              <a:off x="11680369" y="1617433"/>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3" name="Freeform 17">
              <a:extLst>
                <a:ext uri="{FF2B5EF4-FFF2-40B4-BE49-F238E27FC236}">
                  <a16:creationId xmlns:a16="http://schemas.microsoft.com/office/drawing/2014/main" id="{3A388BE9-314A-4E43-90DF-EF89DC3CAAC4}"/>
                </a:ext>
              </a:extLst>
            </p:cNvPr>
            <p:cNvSpPr>
              <a:spLocks/>
            </p:cNvSpPr>
            <p:nvPr/>
          </p:nvSpPr>
          <p:spPr bwMode="invGray">
            <a:xfrm>
              <a:off x="11874044" y="1623588"/>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4" name="Freeform 18">
              <a:extLst>
                <a:ext uri="{FF2B5EF4-FFF2-40B4-BE49-F238E27FC236}">
                  <a16:creationId xmlns:a16="http://schemas.microsoft.com/office/drawing/2014/main" id="{2DAD1218-9A30-4054-8F4A-CFB933172C16}"/>
                </a:ext>
              </a:extLst>
            </p:cNvPr>
            <p:cNvSpPr>
              <a:spLocks/>
            </p:cNvSpPr>
            <p:nvPr/>
          </p:nvSpPr>
          <p:spPr bwMode="invGray">
            <a:xfrm>
              <a:off x="11535906" y="1608817"/>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5" name="Freeform 19">
              <a:extLst>
                <a:ext uri="{FF2B5EF4-FFF2-40B4-BE49-F238E27FC236}">
                  <a16:creationId xmlns:a16="http://schemas.microsoft.com/office/drawing/2014/main" id="{B4243A95-EC95-4083-8F64-3DE8AAAA6070}"/>
                </a:ext>
              </a:extLst>
            </p:cNvPr>
            <p:cNvSpPr>
              <a:spLocks/>
            </p:cNvSpPr>
            <p:nvPr/>
          </p:nvSpPr>
          <p:spPr bwMode="invGray">
            <a:xfrm>
              <a:off x="11377156" y="1607586"/>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 name="Freeform 20">
              <a:extLst>
                <a:ext uri="{FF2B5EF4-FFF2-40B4-BE49-F238E27FC236}">
                  <a16:creationId xmlns:a16="http://schemas.microsoft.com/office/drawing/2014/main" id="{09275371-574A-445E-856E-0095C8F7BC72}"/>
                </a:ext>
              </a:extLst>
            </p:cNvPr>
            <p:cNvSpPr>
              <a:spLocks/>
            </p:cNvSpPr>
            <p:nvPr/>
          </p:nvSpPr>
          <p:spPr bwMode="invGray">
            <a:xfrm>
              <a:off x="11342231" y="1611279"/>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 name="Freeform 21">
              <a:extLst>
                <a:ext uri="{FF2B5EF4-FFF2-40B4-BE49-F238E27FC236}">
                  <a16:creationId xmlns:a16="http://schemas.microsoft.com/office/drawing/2014/main" id="{20F3CC95-2B97-4A1C-838A-A25E9D5970B9}"/>
                </a:ext>
              </a:extLst>
            </p:cNvPr>
            <p:cNvSpPr>
              <a:spLocks/>
            </p:cNvSpPr>
            <p:nvPr/>
          </p:nvSpPr>
          <p:spPr bwMode="invGray">
            <a:xfrm>
              <a:off x="11581944" y="1614971"/>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 name="Freeform 22">
              <a:extLst>
                <a:ext uri="{FF2B5EF4-FFF2-40B4-BE49-F238E27FC236}">
                  <a16:creationId xmlns:a16="http://schemas.microsoft.com/office/drawing/2014/main" id="{47F101A5-C620-409A-9F7D-7D6818D598F7}"/>
                </a:ext>
              </a:extLst>
            </p:cNvPr>
            <p:cNvSpPr>
              <a:spLocks/>
            </p:cNvSpPr>
            <p:nvPr/>
          </p:nvSpPr>
          <p:spPr bwMode="invGray">
            <a:xfrm>
              <a:off x="11562894" y="1618664"/>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 name="Freeform 23">
              <a:extLst>
                <a:ext uri="{FF2B5EF4-FFF2-40B4-BE49-F238E27FC236}">
                  <a16:creationId xmlns:a16="http://schemas.microsoft.com/office/drawing/2014/main" id="{A972A3DB-61CE-4C49-9F9C-89334EA20385}"/>
                </a:ext>
              </a:extLst>
            </p:cNvPr>
            <p:cNvSpPr>
              <a:spLocks/>
            </p:cNvSpPr>
            <p:nvPr/>
          </p:nvSpPr>
          <p:spPr bwMode="invGray">
            <a:xfrm>
              <a:off x="11612106" y="1619895"/>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 name="Freeform 24">
              <a:extLst>
                <a:ext uri="{FF2B5EF4-FFF2-40B4-BE49-F238E27FC236}">
                  <a16:creationId xmlns:a16="http://schemas.microsoft.com/office/drawing/2014/main" id="{9A340383-5F62-4B55-9E92-B7E4F5112BA8}"/>
                </a:ext>
              </a:extLst>
            </p:cNvPr>
            <p:cNvSpPr>
              <a:spLocks/>
            </p:cNvSpPr>
            <p:nvPr/>
          </p:nvSpPr>
          <p:spPr bwMode="invGray">
            <a:xfrm>
              <a:off x="11712119" y="1623588"/>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 name="Freeform 25">
              <a:extLst>
                <a:ext uri="{FF2B5EF4-FFF2-40B4-BE49-F238E27FC236}">
                  <a16:creationId xmlns:a16="http://schemas.microsoft.com/office/drawing/2014/main" id="{7221B674-A998-4B5C-84EF-298F8922FFA5}"/>
                </a:ext>
              </a:extLst>
            </p:cNvPr>
            <p:cNvSpPr>
              <a:spLocks/>
            </p:cNvSpPr>
            <p:nvPr/>
          </p:nvSpPr>
          <p:spPr bwMode="invGray">
            <a:xfrm>
              <a:off x="11635919" y="1621126"/>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 name="Freeform 26">
              <a:extLst>
                <a:ext uri="{FF2B5EF4-FFF2-40B4-BE49-F238E27FC236}">
                  <a16:creationId xmlns:a16="http://schemas.microsoft.com/office/drawing/2014/main" id="{40868C93-EF9B-4E12-AE90-E511C7D664AE}"/>
                </a:ext>
              </a:extLst>
            </p:cNvPr>
            <p:cNvSpPr>
              <a:spLocks/>
            </p:cNvSpPr>
            <p:nvPr/>
          </p:nvSpPr>
          <p:spPr bwMode="invGray">
            <a:xfrm>
              <a:off x="11615281" y="1623588"/>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 name="Freeform 27">
              <a:extLst>
                <a:ext uri="{FF2B5EF4-FFF2-40B4-BE49-F238E27FC236}">
                  <a16:creationId xmlns:a16="http://schemas.microsoft.com/office/drawing/2014/main" id="{3CD6DC0A-B5A2-423B-9FB6-77E538BB6DDB}"/>
                </a:ext>
              </a:extLst>
            </p:cNvPr>
            <p:cNvSpPr>
              <a:spLocks/>
            </p:cNvSpPr>
            <p:nvPr/>
          </p:nvSpPr>
          <p:spPr bwMode="invGray">
            <a:xfrm>
              <a:off x="11353344" y="1617433"/>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4" name="Freeform 28">
              <a:extLst>
                <a:ext uri="{FF2B5EF4-FFF2-40B4-BE49-F238E27FC236}">
                  <a16:creationId xmlns:a16="http://schemas.microsoft.com/office/drawing/2014/main" id="{1DBA4D51-C766-401C-B6C3-5EC98657F7CA}"/>
                </a:ext>
              </a:extLst>
            </p:cNvPr>
            <p:cNvSpPr>
              <a:spLocks/>
            </p:cNvSpPr>
            <p:nvPr/>
          </p:nvSpPr>
          <p:spPr bwMode="invGray">
            <a:xfrm>
              <a:off x="11497806" y="1618664"/>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5" name="Freeform 29">
              <a:extLst>
                <a:ext uri="{FF2B5EF4-FFF2-40B4-BE49-F238E27FC236}">
                  <a16:creationId xmlns:a16="http://schemas.microsoft.com/office/drawing/2014/main" id="{49944083-0F4A-4E71-97EB-A168DA2146E4}"/>
                </a:ext>
              </a:extLst>
            </p:cNvPr>
            <p:cNvSpPr>
              <a:spLocks/>
            </p:cNvSpPr>
            <p:nvPr/>
          </p:nvSpPr>
          <p:spPr bwMode="invGray">
            <a:xfrm>
              <a:off x="11132681" y="1619895"/>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6" name="Freeform 30">
              <a:extLst>
                <a:ext uri="{FF2B5EF4-FFF2-40B4-BE49-F238E27FC236}">
                  <a16:creationId xmlns:a16="http://schemas.microsoft.com/office/drawing/2014/main" id="{FC9A712B-09A7-4CE0-985B-D2C64D7CAFA8}"/>
                </a:ext>
              </a:extLst>
            </p:cNvPr>
            <p:cNvSpPr>
              <a:spLocks/>
            </p:cNvSpPr>
            <p:nvPr/>
          </p:nvSpPr>
          <p:spPr bwMode="invGray">
            <a:xfrm>
              <a:off x="11424781" y="1619895"/>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7" name="Freeform 26">
              <a:extLst>
                <a:ext uri="{FF2B5EF4-FFF2-40B4-BE49-F238E27FC236}">
                  <a16:creationId xmlns:a16="http://schemas.microsoft.com/office/drawing/2014/main" id="{C6296A2E-CE88-4502-9B12-E4B51F8ABFB3}"/>
                </a:ext>
              </a:extLst>
            </p:cNvPr>
            <p:cNvSpPr>
              <a:spLocks/>
            </p:cNvSpPr>
            <p:nvPr/>
          </p:nvSpPr>
          <p:spPr bwMode="invGray">
            <a:xfrm>
              <a:off x="11280319" y="1614971"/>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8" name="Freeform 27">
              <a:extLst>
                <a:ext uri="{FF2B5EF4-FFF2-40B4-BE49-F238E27FC236}">
                  <a16:creationId xmlns:a16="http://schemas.microsoft.com/office/drawing/2014/main" id="{0DDE32E7-E0E3-47F6-B3DD-C13237783AD9}"/>
                </a:ext>
              </a:extLst>
            </p:cNvPr>
            <p:cNvSpPr>
              <a:spLocks/>
            </p:cNvSpPr>
            <p:nvPr/>
          </p:nvSpPr>
          <p:spPr bwMode="invGray">
            <a:xfrm>
              <a:off x="11489869" y="1617433"/>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9" name="Freeform 28">
              <a:extLst>
                <a:ext uri="{FF2B5EF4-FFF2-40B4-BE49-F238E27FC236}">
                  <a16:creationId xmlns:a16="http://schemas.microsoft.com/office/drawing/2014/main" id="{83B6ACA5-4EBA-469B-97F1-89BBCA655A6E}"/>
                </a:ext>
              </a:extLst>
            </p:cNvPr>
            <p:cNvSpPr>
              <a:spLocks/>
            </p:cNvSpPr>
            <p:nvPr/>
          </p:nvSpPr>
          <p:spPr bwMode="invGray">
            <a:xfrm>
              <a:off x="11469231" y="1617433"/>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0" name="Freeform 29">
              <a:extLst>
                <a:ext uri="{FF2B5EF4-FFF2-40B4-BE49-F238E27FC236}">
                  <a16:creationId xmlns:a16="http://schemas.microsoft.com/office/drawing/2014/main" id="{5B1982E0-34BE-4352-9A86-ED983ABE5840}"/>
                </a:ext>
              </a:extLst>
            </p:cNvPr>
            <p:cNvSpPr>
              <a:spLocks/>
            </p:cNvSpPr>
            <p:nvPr/>
          </p:nvSpPr>
          <p:spPr bwMode="invGray">
            <a:xfrm>
              <a:off x="11008856" y="1619895"/>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1" name="Freeform 30">
              <a:extLst>
                <a:ext uri="{FF2B5EF4-FFF2-40B4-BE49-F238E27FC236}">
                  <a16:creationId xmlns:a16="http://schemas.microsoft.com/office/drawing/2014/main" id="{12A3CB67-8324-4405-B171-3CEE695488EB}"/>
                </a:ext>
              </a:extLst>
            </p:cNvPr>
            <p:cNvSpPr>
              <a:spLocks/>
            </p:cNvSpPr>
            <p:nvPr/>
          </p:nvSpPr>
          <p:spPr bwMode="invGray">
            <a:xfrm>
              <a:off x="11137444" y="1614971"/>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2" name="Freeform 31">
              <a:extLst>
                <a:ext uri="{FF2B5EF4-FFF2-40B4-BE49-F238E27FC236}">
                  <a16:creationId xmlns:a16="http://schemas.microsoft.com/office/drawing/2014/main" id="{F0123576-C458-4543-AFB5-47822562D829}"/>
                </a:ext>
              </a:extLst>
            </p:cNvPr>
            <p:cNvSpPr>
              <a:spLocks/>
            </p:cNvSpPr>
            <p:nvPr/>
          </p:nvSpPr>
          <p:spPr bwMode="invGray">
            <a:xfrm>
              <a:off x="11232694" y="1617433"/>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3" name="Freeform 32">
              <a:extLst>
                <a:ext uri="{FF2B5EF4-FFF2-40B4-BE49-F238E27FC236}">
                  <a16:creationId xmlns:a16="http://schemas.microsoft.com/office/drawing/2014/main" id="{FC77D219-7382-46A5-83FF-FC533EA17728}"/>
                </a:ext>
              </a:extLst>
            </p:cNvPr>
            <p:cNvSpPr>
              <a:spLocks/>
            </p:cNvSpPr>
            <p:nvPr/>
          </p:nvSpPr>
          <p:spPr bwMode="invGray">
            <a:xfrm>
              <a:off x="11705769" y="1638359"/>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4" name="Freeform 33">
              <a:extLst>
                <a:ext uri="{FF2B5EF4-FFF2-40B4-BE49-F238E27FC236}">
                  <a16:creationId xmlns:a16="http://schemas.microsoft.com/office/drawing/2014/main" id="{65EEC958-F792-48BE-94B5-BE4ECFEB5C68}"/>
                </a:ext>
              </a:extLst>
            </p:cNvPr>
            <p:cNvSpPr>
              <a:spLocks/>
            </p:cNvSpPr>
            <p:nvPr/>
          </p:nvSpPr>
          <p:spPr bwMode="invGray">
            <a:xfrm>
              <a:off x="11635919" y="1628512"/>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5" name="Freeform 34">
              <a:extLst>
                <a:ext uri="{FF2B5EF4-FFF2-40B4-BE49-F238E27FC236}">
                  <a16:creationId xmlns:a16="http://schemas.microsoft.com/office/drawing/2014/main" id="{32BE877A-17A5-4E9B-9172-7C8FBDDE4FC8}"/>
                </a:ext>
              </a:extLst>
            </p:cNvPr>
            <p:cNvSpPr>
              <a:spLocks/>
            </p:cNvSpPr>
            <p:nvPr/>
          </p:nvSpPr>
          <p:spPr bwMode="invGray">
            <a:xfrm>
              <a:off x="11426369" y="1629742"/>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6" name="Freeform 35">
              <a:extLst>
                <a:ext uri="{FF2B5EF4-FFF2-40B4-BE49-F238E27FC236}">
                  <a16:creationId xmlns:a16="http://schemas.microsoft.com/office/drawing/2014/main" id="{CFF7E172-3039-412A-BE23-8AADDC850D9E}"/>
                </a:ext>
              </a:extLst>
            </p:cNvPr>
            <p:cNvSpPr>
              <a:spLocks/>
            </p:cNvSpPr>
            <p:nvPr/>
          </p:nvSpPr>
          <p:spPr bwMode="invGray">
            <a:xfrm>
              <a:off x="11094581" y="1613741"/>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7" name="Freeform 36">
              <a:extLst>
                <a:ext uri="{FF2B5EF4-FFF2-40B4-BE49-F238E27FC236}">
                  <a16:creationId xmlns:a16="http://schemas.microsoft.com/office/drawing/2014/main" id="{DDCB972E-FD1C-481A-9E60-F5796377B84A}"/>
                </a:ext>
              </a:extLst>
            </p:cNvPr>
            <p:cNvSpPr>
              <a:spLocks/>
            </p:cNvSpPr>
            <p:nvPr/>
          </p:nvSpPr>
          <p:spPr bwMode="invGray">
            <a:xfrm>
              <a:off x="11016794" y="1614971"/>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8" name="Freeform 37">
              <a:extLst>
                <a:ext uri="{FF2B5EF4-FFF2-40B4-BE49-F238E27FC236}">
                  <a16:creationId xmlns:a16="http://schemas.microsoft.com/office/drawing/2014/main" id="{24416FC6-1AB8-4E51-8646-90301B0F11AC}"/>
                </a:ext>
              </a:extLst>
            </p:cNvPr>
            <p:cNvSpPr>
              <a:spLocks/>
            </p:cNvSpPr>
            <p:nvPr/>
          </p:nvSpPr>
          <p:spPr bwMode="invGray">
            <a:xfrm>
              <a:off x="6068556" y="1651899"/>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9" name="Freeform 38">
              <a:extLst>
                <a:ext uri="{FF2B5EF4-FFF2-40B4-BE49-F238E27FC236}">
                  <a16:creationId xmlns:a16="http://schemas.microsoft.com/office/drawing/2014/main" id="{8B540D2B-AF95-4017-92B5-4A6BD2EED940}"/>
                </a:ext>
              </a:extLst>
            </p:cNvPr>
            <p:cNvSpPr>
              <a:spLocks/>
            </p:cNvSpPr>
            <p:nvPr/>
          </p:nvSpPr>
          <p:spPr bwMode="invGray">
            <a:xfrm>
              <a:off x="6227306" y="1650668"/>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0" name="Freeform 39">
              <a:extLst>
                <a:ext uri="{FF2B5EF4-FFF2-40B4-BE49-F238E27FC236}">
                  <a16:creationId xmlns:a16="http://schemas.microsoft.com/office/drawing/2014/main" id="{A615293C-F854-468F-965A-05525A3B7092}"/>
                </a:ext>
              </a:extLst>
            </p:cNvPr>
            <p:cNvSpPr>
              <a:spLocks/>
            </p:cNvSpPr>
            <p:nvPr/>
          </p:nvSpPr>
          <p:spPr bwMode="invGray">
            <a:xfrm>
              <a:off x="8821281" y="1607586"/>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1" name="Freeform 40">
              <a:extLst>
                <a:ext uri="{FF2B5EF4-FFF2-40B4-BE49-F238E27FC236}">
                  <a16:creationId xmlns:a16="http://schemas.microsoft.com/office/drawing/2014/main" id="{FBEEBA6B-D3E2-4B9A-A67A-6CF9AA803017}"/>
                </a:ext>
              </a:extLst>
            </p:cNvPr>
            <p:cNvSpPr>
              <a:spLocks/>
            </p:cNvSpPr>
            <p:nvPr/>
          </p:nvSpPr>
          <p:spPr bwMode="invGray">
            <a:xfrm>
              <a:off x="7408406" y="1632204"/>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2" name="Freeform 41">
              <a:extLst>
                <a:ext uri="{FF2B5EF4-FFF2-40B4-BE49-F238E27FC236}">
                  <a16:creationId xmlns:a16="http://schemas.microsoft.com/office/drawing/2014/main" id="{5AFA884D-A4D8-47D3-B181-F6EBBEEC3262}"/>
                </a:ext>
              </a:extLst>
            </p:cNvPr>
            <p:cNvSpPr>
              <a:spLocks/>
            </p:cNvSpPr>
            <p:nvPr/>
          </p:nvSpPr>
          <p:spPr bwMode="invGray">
            <a:xfrm>
              <a:off x="7349669" y="1648206"/>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3" name="Freeform 42">
              <a:extLst>
                <a:ext uri="{FF2B5EF4-FFF2-40B4-BE49-F238E27FC236}">
                  <a16:creationId xmlns:a16="http://schemas.microsoft.com/office/drawing/2014/main" id="{EA9622A3-44D9-4ABF-AF65-4702CE821EFC}"/>
                </a:ext>
              </a:extLst>
            </p:cNvPr>
            <p:cNvSpPr>
              <a:spLocks/>
            </p:cNvSpPr>
            <p:nvPr/>
          </p:nvSpPr>
          <p:spPr bwMode="invGray">
            <a:xfrm>
              <a:off x="5281156" y="1654361"/>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4" name="Freeform 43">
              <a:extLst>
                <a:ext uri="{FF2B5EF4-FFF2-40B4-BE49-F238E27FC236}">
                  <a16:creationId xmlns:a16="http://schemas.microsoft.com/office/drawing/2014/main" id="{3101AF99-6F95-4B9F-9635-F6E3806509F9}"/>
                </a:ext>
              </a:extLst>
            </p:cNvPr>
            <p:cNvSpPr>
              <a:spLocks/>
            </p:cNvSpPr>
            <p:nvPr/>
          </p:nvSpPr>
          <p:spPr bwMode="invGray">
            <a:xfrm>
              <a:off x="10076994" y="1616202"/>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5" name="Freeform 44">
              <a:extLst>
                <a:ext uri="{FF2B5EF4-FFF2-40B4-BE49-F238E27FC236}">
                  <a16:creationId xmlns:a16="http://schemas.microsoft.com/office/drawing/2014/main" id="{AC71A985-2F3B-43B1-A041-61EFCDFB29EC}"/>
                </a:ext>
              </a:extLst>
            </p:cNvPr>
            <p:cNvSpPr>
              <a:spLocks/>
            </p:cNvSpPr>
            <p:nvPr/>
          </p:nvSpPr>
          <p:spPr bwMode="invGray">
            <a:xfrm>
              <a:off x="6128881" y="1611279"/>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6" name="Freeform 45">
              <a:extLst>
                <a:ext uri="{FF2B5EF4-FFF2-40B4-BE49-F238E27FC236}">
                  <a16:creationId xmlns:a16="http://schemas.microsoft.com/office/drawing/2014/main" id="{CF70B1C9-232A-42D7-8397-D10595A8F5BA}"/>
                </a:ext>
              </a:extLst>
            </p:cNvPr>
            <p:cNvSpPr>
              <a:spLocks/>
            </p:cNvSpPr>
            <p:nvPr/>
          </p:nvSpPr>
          <p:spPr bwMode="invGray">
            <a:xfrm>
              <a:off x="10005556" y="1613741"/>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7" name="Freeform 46">
              <a:extLst>
                <a:ext uri="{FF2B5EF4-FFF2-40B4-BE49-F238E27FC236}">
                  <a16:creationId xmlns:a16="http://schemas.microsoft.com/office/drawing/2014/main" id="{C1D2032F-D669-4978-8E22-B52402EB5192}"/>
                </a:ext>
              </a:extLst>
            </p:cNvPr>
            <p:cNvSpPr>
              <a:spLocks/>
            </p:cNvSpPr>
            <p:nvPr/>
          </p:nvSpPr>
          <p:spPr bwMode="invGray">
            <a:xfrm>
              <a:off x="2453819" y="1645745"/>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8" name="Freeform 47">
              <a:extLst>
                <a:ext uri="{FF2B5EF4-FFF2-40B4-BE49-F238E27FC236}">
                  <a16:creationId xmlns:a16="http://schemas.microsoft.com/office/drawing/2014/main" id="{54EC05CA-2E13-4739-A2E5-4DF13B066E89}"/>
                </a:ext>
              </a:extLst>
            </p:cNvPr>
            <p:cNvSpPr>
              <a:spLocks/>
            </p:cNvSpPr>
            <p:nvPr/>
          </p:nvSpPr>
          <p:spPr bwMode="invGray">
            <a:xfrm>
              <a:off x="1633081" y="1607586"/>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9" name="Freeform 48">
              <a:extLst>
                <a:ext uri="{FF2B5EF4-FFF2-40B4-BE49-F238E27FC236}">
                  <a16:creationId xmlns:a16="http://schemas.microsoft.com/office/drawing/2014/main" id="{D189B996-BCC2-4648-94A8-81C02A752F7D}"/>
                </a:ext>
              </a:extLst>
            </p:cNvPr>
            <p:cNvSpPr>
              <a:spLocks/>
            </p:cNvSpPr>
            <p:nvPr/>
          </p:nvSpPr>
          <p:spPr bwMode="invGray">
            <a:xfrm>
              <a:off x="10683419" y="1614971"/>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0" name="Freeform 49">
              <a:extLst>
                <a:ext uri="{FF2B5EF4-FFF2-40B4-BE49-F238E27FC236}">
                  <a16:creationId xmlns:a16="http://schemas.microsoft.com/office/drawing/2014/main" id="{5D4D1F6A-50D9-4702-B5ED-2C1CB04568C4}"/>
                </a:ext>
              </a:extLst>
            </p:cNvPr>
            <p:cNvSpPr>
              <a:spLocks/>
            </p:cNvSpPr>
            <p:nvPr/>
          </p:nvSpPr>
          <p:spPr bwMode="invGray">
            <a:xfrm>
              <a:off x="10767556" y="1630973"/>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1" name="Freeform 50">
              <a:extLst>
                <a:ext uri="{FF2B5EF4-FFF2-40B4-BE49-F238E27FC236}">
                  <a16:creationId xmlns:a16="http://schemas.microsoft.com/office/drawing/2014/main" id="{98B8494F-7B12-47DB-A5DE-8E2A96DBC410}"/>
                </a:ext>
              </a:extLst>
            </p:cNvPr>
            <p:cNvSpPr>
              <a:spLocks/>
            </p:cNvSpPr>
            <p:nvPr/>
          </p:nvSpPr>
          <p:spPr bwMode="invGray">
            <a:xfrm>
              <a:off x="9818231" y="1639590"/>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2" name="Freeform 51">
              <a:extLst>
                <a:ext uri="{FF2B5EF4-FFF2-40B4-BE49-F238E27FC236}">
                  <a16:creationId xmlns:a16="http://schemas.microsoft.com/office/drawing/2014/main" id="{6FCD47DF-17F8-4199-996D-8365C6D73D73}"/>
                </a:ext>
              </a:extLst>
            </p:cNvPr>
            <p:cNvSpPr>
              <a:spLocks/>
            </p:cNvSpPr>
            <p:nvPr/>
          </p:nvSpPr>
          <p:spPr bwMode="invGray">
            <a:xfrm>
              <a:off x="10688181" y="1617433"/>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3" name="Freeform 52">
              <a:extLst>
                <a:ext uri="{FF2B5EF4-FFF2-40B4-BE49-F238E27FC236}">
                  <a16:creationId xmlns:a16="http://schemas.microsoft.com/office/drawing/2014/main" id="{68BF3F8B-9702-4CF8-ABCD-B336FA4E5889}"/>
                </a:ext>
              </a:extLst>
            </p:cNvPr>
            <p:cNvSpPr>
              <a:spLocks/>
            </p:cNvSpPr>
            <p:nvPr/>
          </p:nvSpPr>
          <p:spPr bwMode="invGray">
            <a:xfrm>
              <a:off x="10707231" y="1614971"/>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4" name="Freeform 53">
              <a:extLst>
                <a:ext uri="{FF2B5EF4-FFF2-40B4-BE49-F238E27FC236}">
                  <a16:creationId xmlns:a16="http://schemas.microsoft.com/office/drawing/2014/main" id="{FFEE64E0-D842-46BA-A271-C4A079BBCC4F}"/>
                </a:ext>
              </a:extLst>
            </p:cNvPr>
            <p:cNvSpPr>
              <a:spLocks/>
            </p:cNvSpPr>
            <p:nvPr/>
          </p:nvSpPr>
          <p:spPr bwMode="invGray">
            <a:xfrm>
              <a:off x="10658019" y="1616202"/>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5" name="Freeform 54">
              <a:extLst>
                <a:ext uri="{FF2B5EF4-FFF2-40B4-BE49-F238E27FC236}">
                  <a16:creationId xmlns:a16="http://schemas.microsoft.com/office/drawing/2014/main" id="{F8D77079-B9F6-48D1-B5A6-48971286A63F}"/>
                </a:ext>
              </a:extLst>
            </p:cNvPr>
            <p:cNvSpPr>
              <a:spLocks/>
            </p:cNvSpPr>
            <p:nvPr/>
          </p:nvSpPr>
          <p:spPr bwMode="invGray">
            <a:xfrm>
              <a:off x="3963531" y="1638359"/>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6" name="Freeform 55">
              <a:extLst>
                <a:ext uri="{FF2B5EF4-FFF2-40B4-BE49-F238E27FC236}">
                  <a16:creationId xmlns:a16="http://schemas.microsoft.com/office/drawing/2014/main" id="{C929362C-5202-46F2-8AD9-8E8B48BA32EE}"/>
                </a:ext>
              </a:extLst>
            </p:cNvPr>
            <p:cNvSpPr>
              <a:spLocks/>
            </p:cNvSpPr>
            <p:nvPr/>
          </p:nvSpPr>
          <p:spPr bwMode="invGray">
            <a:xfrm>
              <a:off x="8399006" y="1653130"/>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7" name="Freeform 56">
              <a:extLst>
                <a:ext uri="{FF2B5EF4-FFF2-40B4-BE49-F238E27FC236}">
                  <a16:creationId xmlns:a16="http://schemas.microsoft.com/office/drawing/2014/main" id="{DE998253-E478-4CFD-8DF5-3E31C9A6BAE4}"/>
                </a:ext>
              </a:extLst>
            </p:cNvPr>
            <p:cNvSpPr>
              <a:spLocks/>
            </p:cNvSpPr>
            <p:nvPr/>
          </p:nvSpPr>
          <p:spPr bwMode="invGray">
            <a:xfrm>
              <a:off x="8332331" y="1642051"/>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8" name="Freeform 57">
              <a:extLst>
                <a:ext uri="{FF2B5EF4-FFF2-40B4-BE49-F238E27FC236}">
                  <a16:creationId xmlns:a16="http://schemas.microsoft.com/office/drawing/2014/main" id="{2E0EBF6E-94CF-4676-9BBA-AB1E09B31E82}"/>
                </a:ext>
              </a:extLst>
            </p:cNvPr>
            <p:cNvSpPr>
              <a:spLocks noEditPoints="1"/>
            </p:cNvSpPr>
            <p:nvPr/>
          </p:nvSpPr>
          <p:spPr bwMode="invGray">
            <a:xfrm>
              <a:off x="1433056" y="1600200"/>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9" name="Freeform 58">
              <a:extLst>
                <a:ext uri="{FF2B5EF4-FFF2-40B4-BE49-F238E27FC236}">
                  <a16:creationId xmlns:a16="http://schemas.microsoft.com/office/drawing/2014/main" id="{556774C4-8E5B-4F1D-B26C-98199C4FAB4B}"/>
                </a:ext>
              </a:extLst>
            </p:cNvPr>
            <p:cNvSpPr>
              <a:spLocks/>
            </p:cNvSpPr>
            <p:nvPr/>
          </p:nvSpPr>
          <p:spPr bwMode="invGray">
            <a:xfrm>
              <a:off x="7379831" y="1645745"/>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0" name="Freeform 59">
              <a:extLst>
                <a:ext uri="{FF2B5EF4-FFF2-40B4-BE49-F238E27FC236}">
                  <a16:creationId xmlns:a16="http://schemas.microsoft.com/office/drawing/2014/main" id="{7A3D73AE-E42A-43C4-B693-0CB1A159883B}"/>
                </a:ext>
              </a:extLst>
            </p:cNvPr>
            <p:cNvSpPr>
              <a:spLocks/>
            </p:cNvSpPr>
            <p:nvPr/>
          </p:nvSpPr>
          <p:spPr bwMode="invGray">
            <a:xfrm>
              <a:off x="5304969" y="1653130"/>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1" name="Freeform 60">
              <a:extLst>
                <a:ext uri="{FF2B5EF4-FFF2-40B4-BE49-F238E27FC236}">
                  <a16:creationId xmlns:a16="http://schemas.microsoft.com/office/drawing/2014/main" id="{93936344-CFE8-4031-A7F7-27109F279B7C}"/>
                </a:ext>
              </a:extLst>
            </p:cNvPr>
            <p:cNvSpPr>
              <a:spLocks/>
            </p:cNvSpPr>
            <p:nvPr/>
          </p:nvSpPr>
          <p:spPr bwMode="invGray">
            <a:xfrm>
              <a:off x="9543594" y="1653130"/>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 name="Freeform 61">
              <a:extLst>
                <a:ext uri="{FF2B5EF4-FFF2-40B4-BE49-F238E27FC236}">
                  <a16:creationId xmlns:a16="http://schemas.microsoft.com/office/drawing/2014/main" id="{43DFA27A-4B19-4C3C-8047-F6537CC09B9A}"/>
                </a:ext>
              </a:extLst>
            </p:cNvPr>
            <p:cNvSpPr>
              <a:spLocks/>
            </p:cNvSpPr>
            <p:nvPr/>
          </p:nvSpPr>
          <p:spPr bwMode="invGray">
            <a:xfrm>
              <a:off x="10837406" y="1614971"/>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 name="Freeform 62">
              <a:extLst>
                <a:ext uri="{FF2B5EF4-FFF2-40B4-BE49-F238E27FC236}">
                  <a16:creationId xmlns:a16="http://schemas.microsoft.com/office/drawing/2014/main" id="{ECE5B1B2-5EFF-4CC4-93A6-AA0E25758009}"/>
                </a:ext>
              </a:extLst>
            </p:cNvPr>
            <p:cNvSpPr>
              <a:spLocks/>
            </p:cNvSpPr>
            <p:nvPr/>
          </p:nvSpPr>
          <p:spPr bwMode="invGray">
            <a:xfrm>
              <a:off x="11200944" y="1638359"/>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 name="Freeform 63">
              <a:extLst>
                <a:ext uri="{FF2B5EF4-FFF2-40B4-BE49-F238E27FC236}">
                  <a16:creationId xmlns:a16="http://schemas.microsoft.com/office/drawing/2014/main" id="{BFD146F9-B77A-4DC4-A6D6-3FE762CE8C9F}"/>
                </a:ext>
              </a:extLst>
            </p:cNvPr>
            <p:cNvSpPr>
              <a:spLocks/>
            </p:cNvSpPr>
            <p:nvPr/>
          </p:nvSpPr>
          <p:spPr bwMode="invGray">
            <a:xfrm>
              <a:off x="10913606" y="1626050"/>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 name="Freeform 64">
              <a:extLst>
                <a:ext uri="{FF2B5EF4-FFF2-40B4-BE49-F238E27FC236}">
                  <a16:creationId xmlns:a16="http://schemas.microsoft.com/office/drawing/2014/main" id="{53C62036-53D8-4EF7-BC2E-337272B526F2}"/>
                </a:ext>
              </a:extLst>
            </p:cNvPr>
            <p:cNvSpPr>
              <a:spLocks/>
            </p:cNvSpPr>
            <p:nvPr/>
          </p:nvSpPr>
          <p:spPr bwMode="invGray">
            <a:xfrm>
              <a:off x="10977106" y="1628512"/>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 name="Freeform 65">
              <a:extLst>
                <a:ext uri="{FF2B5EF4-FFF2-40B4-BE49-F238E27FC236}">
                  <a16:creationId xmlns:a16="http://schemas.microsoft.com/office/drawing/2014/main" id="{87F9C78B-A071-4C50-BA18-28782D1805DF}"/>
                </a:ext>
              </a:extLst>
            </p:cNvPr>
            <p:cNvSpPr>
              <a:spLocks/>
            </p:cNvSpPr>
            <p:nvPr/>
          </p:nvSpPr>
          <p:spPr bwMode="invGray">
            <a:xfrm>
              <a:off x="10550069" y="1611279"/>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 name="Freeform 66">
              <a:extLst>
                <a:ext uri="{FF2B5EF4-FFF2-40B4-BE49-F238E27FC236}">
                  <a16:creationId xmlns:a16="http://schemas.microsoft.com/office/drawing/2014/main" id="{699B32BD-C410-43CB-AF77-4431E8D82860}"/>
                </a:ext>
              </a:extLst>
            </p:cNvPr>
            <p:cNvSpPr>
              <a:spLocks/>
            </p:cNvSpPr>
            <p:nvPr/>
          </p:nvSpPr>
          <p:spPr bwMode="invGray">
            <a:xfrm>
              <a:off x="10910431" y="1635897"/>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 name="Freeform 67">
              <a:extLst>
                <a:ext uri="{FF2B5EF4-FFF2-40B4-BE49-F238E27FC236}">
                  <a16:creationId xmlns:a16="http://schemas.microsoft.com/office/drawing/2014/main" id="{5BA484AA-2275-45B4-9B03-06B4E5468D8D}"/>
                </a:ext>
              </a:extLst>
            </p:cNvPr>
            <p:cNvSpPr>
              <a:spLocks/>
            </p:cNvSpPr>
            <p:nvPr/>
          </p:nvSpPr>
          <p:spPr bwMode="invGray">
            <a:xfrm>
              <a:off x="10711994" y="1634666"/>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 name="Freeform 68">
              <a:extLst>
                <a:ext uri="{FF2B5EF4-FFF2-40B4-BE49-F238E27FC236}">
                  <a16:creationId xmlns:a16="http://schemas.microsoft.com/office/drawing/2014/main" id="{E4506AF3-11A2-41F5-AA7E-9AF8C841C20C}"/>
                </a:ext>
              </a:extLst>
            </p:cNvPr>
            <p:cNvSpPr>
              <a:spLocks/>
            </p:cNvSpPr>
            <p:nvPr/>
          </p:nvSpPr>
          <p:spPr bwMode="invGray">
            <a:xfrm>
              <a:off x="10770731" y="1635897"/>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 name="Freeform 69">
              <a:extLst>
                <a:ext uri="{FF2B5EF4-FFF2-40B4-BE49-F238E27FC236}">
                  <a16:creationId xmlns:a16="http://schemas.microsoft.com/office/drawing/2014/main" id="{F26AC628-2D60-4D60-B0DF-6178E4781705}"/>
                </a:ext>
              </a:extLst>
            </p:cNvPr>
            <p:cNvSpPr>
              <a:spLocks/>
            </p:cNvSpPr>
            <p:nvPr/>
          </p:nvSpPr>
          <p:spPr bwMode="invGray">
            <a:xfrm>
              <a:off x="10829469" y="1640821"/>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 name="Freeform 70">
              <a:extLst>
                <a:ext uri="{FF2B5EF4-FFF2-40B4-BE49-F238E27FC236}">
                  <a16:creationId xmlns:a16="http://schemas.microsoft.com/office/drawing/2014/main" id="{FC47DFB4-DCA3-428D-89E3-96B225B661B2}"/>
                </a:ext>
              </a:extLst>
            </p:cNvPr>
            <p:cNvSpPr>
              <a:spLocks/>
            </p:cNvSpPr>
            <p:nvPr/>
          </p:nvSpPr>
          <p:spPr bwMode="invGray">
            <a:xfrm>
              <a:off x="10175419" y="1634666"/>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 name="Freeform 71">
              <a:extLst>
                <a:ext uri="{FF2B5EF4-FFF2-40B4-BE49-F238E27FC236}">
                  <a16:creationId xmlns:a16="http://schemas.microsoft.com/office/drawing/2014/main" id="{2AED9879-2369-46DB-B2D0-678B70EA7FFA}"/>
                </a:ext>
              </a:extLst>
            </p:cNvPr>
            <p:cNvSpPr>
              <a:spLocks/>
            </p:cNvSpPr>
            <p:nvPr/>
          </p:nvSpPr>
          <p:spPr bwMode="invGray">
            <a:xfrm>
              <a:off x="10354806" y="1643283"/>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 name="Freeform 72">
              <a:extLst>
                <a:ext uri="{FF2B5EF4-FFF2-40B4-BE49-F238E27FC236}">
                  <a16:creationId xmlns:a16="http://schemas.microsoft.com/office/drawing/2014/main" id="{3E524BF5-013C-4F13-BCC9-CB62B1258C72}"/>
                </a:ext>
              </a:extLst>
            </p:cNvPr>
            <p:cNvSpPr>
              <a:spLocks/>
            </p:cNvSpPr>
            <p:nvPr/>
          </p:nvSpPr>
          <p:spPr bwMode="invGray">
            <a:xfrm>
              <a:off x="10162719" y="1649437"/>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 name="Freeform 73">
              <a:extLst>
                <a:ext uri="{FF2B5EF4-FFF2-40B4-BE49-F238E27FC236}">
                  <a16:creationId xmlns:a16="http://schemas.microsoft.com/office/drawing/2014/main" id="{6B1BA0A2-ED9F-4ADD-A8B1-37C874858078}"/>
                </a:ext>
              </a:extLst>
            </p:cNvPr>
            <p:cNvSpPr>
              <a:spLocks/>
            </p:cNvSpPr>
            <p:nvPr/>
          </p:nvSpPr>
          <p:spPr bwMode="invGray">
            <a:xfrm>
              <a:off x="9492794" y="1632204"/>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 name="Freeform 74">
              <a:extLst>
                <a:ext uri="{FF2B5EF4-FFF2-40B4-BE49-F238E27FC236}">
                  <a16:creationId xmlns:a16="http://schemas.microsoft.com/office/drawing/2014/main" id="{C08E9267-DEAE-434A-BEC6-65039F911333}"/>
                </a:ext>
              </a:extLst>
            </p:cNvPr>
            <p:cNvSpPr>
              <a:spLocks/>
            </p:cNvSpPr>
            <p:nvPr/>
          </p:nvSpPr>
          <p:spPr bwMode="invGray">
            <a:xfrm>
              <a:off x="8822869" y="1654361"/>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 name="Freeform 75">
              <a:extLst>
                <a:ext uri="{FF2B5EF4-FFF2-40B4-BE49-F238E27FC236}">
                  <a16:creationId xmlns:a16="http://schemas.microsoft.com/office/drawing/2014/main" id="{65DF1F25-0D28-40DE-9139-07B0C941F2D3}"/>
                </a:ext>
              </a:extLst>
            </p:cNvPr>
            <p:cNvSpPr>
              <a:spLocks/>
            </p:cNvSpPr>
            <p:nvPr/>
          </p:nvSpPr>
          <p:spPr bwMode="invGray">
            <a:xfrm>
              <a:off x="8876844" y="1651899"/>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 name="Freeform 76">
              <a:extLst>
                <a:ext uri="{FF2B5EF4-FFF2-40B4-BE49-F238E27FC236}">
                  <a16:creationId xmlns:a16="http://schemas.microsoft.com/office/drawing/2014/main" id="{B570FAE5-12E2-4DA4-A269-220BE80271CE}"/>
                </a:ext>
              </a:extLst>
            </p:cNvPr>
            <p:cNvSpPr>
              <a:spLocks/>
            </p:cNvSpPr>
            <p:nvPr/>
          </p:nvSpPr>
          <p:spPr bwMode="invGray">
            <a:xfrm>
              <a:off x="1458456" y="1602662"/>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 name="Freeform 77">
              <a:extLst>
                <a:ext uri="{FF2B5EF4-FFF2-40B4-BE49-F238E27FC236}">
                  <a16:creationId xmlns:a16="http://schemas.microsoft.com/office/drawing/2014/main" id="{8E911C84-8D10-44F8-99E0-EE1314A60A0F}"/>
                </a:ext>
              </a:extLst>
            </p:cNvPr>
            <p:cNvSpPr>
              <a:spLocks/>
            </p:cNvSpPr>
            <p:nvPr/>
          </p:nvSpPr>
          <p:spPr bwMode="invGray">
            <a:xfrm>
              <a:off x="1393369" y="1605124"/>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 name="Freeform 78">
              <a:extLst>
                <a:ext uri="{FF2B5EF4-FFF2-40B4-BE49-F238E27FC236}">
                  <a16:creationId xmlns:a16="http://schemas.microsoft.com/office/drawing/2014/main" id="{044DA7C6-769B-4647-8344-D371E739316C}"/>
                </a:ext>
              </a:extLst>
            </p:cNvPr>
            <p:cNvSpPr>
              <a:spLocks/>
            </p:cNvSpPr>
            <p:nvPr/>
          </p:nvSpPr>
          <p:spPr bwMode="invGray">
            <a:xfrm>
              <a:off x="6520994" y="1659284"/>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 name="Freeform 79">
              <a:extLst>
                <a:ext uri="{FF2B5EF4-FFF2-40B4-BE49-F238E27FC236}">
                  <a16:creationId xmlns:a16="http://schemas.microsoft.com/office/drawing/2014/main" id="{D028C39E-E409-4919-912D-E72CD148C979}"/>
                </a:ext>
              </a:extLst>
            </p:cNvPr>
            <p:cNvSpPr>
              <a:spLocks/>
            </p:cNvSpPr>
            <p:nvPr/>
          </p:nvSpPr>
          <p:spPr bwMode="invGray">
            <a:xfrm>
              <a:off x="6033631" y="1651899"/>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 name="Freeform 80">
              <a:extLst>
                <a:ext uri="{FF2B5EF4-FFF2-40B4-BE49-F238E27FC236}">
                  <a16:creationId xmlns:a16="http://schemas.microsoft.com/office/drawing/2014/main" id="{A6D3239C-A0A7-488A-B1DA-C59DAF1768DC}"/>
                </a:ext>
              </a:extLst>
            </p:cNvPr>
            <p:cNvSpPr>
              <a:spLocks/>
            </p:cNvSpPr>
            <p:nvPr/>
          </p:nvSpPr>
          <p:spPr bwMode="invGray">
            <a:xfrm>
              <a:off x="5609769" y="1656822"/>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spTree>
    <p:extLst>
      <p:ext uri="{BB962C8B-B14F-4D97-AF65-F5344CB8AC3E}">
        <p14:creationId xmlns:p14="http://schemas.microsoft.com/office/powerpoint/2010/main" val="337744587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13778753"/>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1908049"/>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pPr/>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9016062"/>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pPr/>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029268164"/>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pPr/>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484721635"/>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4816026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110394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888956636"/>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30535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4119912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84417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840613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310085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9404889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18874518"/>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68805690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866" y="4406905"/>
            <a:ext cx="10362724"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866" y="2906713"/>
            <a:ext cx="1036272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95325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76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2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15886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759" y="1535113"/>
            <a:ext cx="538620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759" y="2174875"/>
            <a:ext cx="538620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2863" y="1535113"/>
            <a:ext cx="538937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63" y="2174875"/>
            <a:ext cx="538937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532219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1975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07283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760" y="273050"/>
            <a:ext cx="4011070"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916" y="273055"/>
            <a:ext cx="681532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760" y="1435103"/>
            <a:ext cx="401107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9915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810" y="4800600"/>
            <a:ext cx="7315517"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810" y="612775"/>
            <a:ext cx="731551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810" y="5367338"/>
            <a:ext cx="731551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39770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760" y="274638"/>
            <a:ext cx="10972482"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760" y="1600205"/>
            <a:ext cx="10972482"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762" y="6356355"/>
            <a:ext cx="284395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4165098" y="6356355"/>
            <a:ext cx="386180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8290" y="6356355"/>
            <a:ext cx="284395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892426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998765242"/>
      </p:ext>
    </p:extLst>
  </p:cSld>
  <p:clrMap bg1="dk1" tx1="lt1" bg2="dk2" tx2="lt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 id="2147483863" r:id="rId17"/>
  </p:sldLayoutIdLst>
  <p:transition spd="med">
    <p:fade/>
  </p:transition>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73" y="4797152"/>
            <a:ext cx="12188825" cy="1152128"/>
          </a:xfrm>
          <a:effectLst>
            <a:glow rad="139700">
              <a:schemeClr val="accent3">
                <a:satMod val="175000"/>
                <a:alpha val="40000"/>
              </a:schemeClr>
            </a:glow>
            <a:reflection blurRad="6350" stA="50000" endA="295" endPos="92000" dist="101600" dir="5400000" sy="-100000" algn="bl" rotWithShape="0"/>
          </a:effectLst>
        </p:spPr>
        <p:txBody>
          <a:bodyPr>
            <a:noAutofit/>
          </a:bodyPr>
          <a:lstStyle/>
          <a:p>
            <a:r>
              <a:rPr lang="tr-TR" sz="3600" dirty="0"/>
              <a:t/>
            </a:r>
            <a:br>
              <a:rPr lang="tr-TR"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en-GB" sz="3600" dirty="0"/>
              <a:t/>
            </a:r>
            <a:br>
              <a:rPr lang="en-GB" sz="3600" dirty="0"/>
            </a:br>
            <a:r>
              <a:rPr lang="en-GB" sz="3600" dirty="0"/>
              <a:t/>
            </a:r>
            <a:br>
              <a:rPr lang="en-GB" sz="3600" dirty="0"/>
            </a:br>
            <a:r>
              <a:rPr lang="en-GB" sz="3600" dirty="0"/>
              <a:t/>
            </a:r>
            <a:br>
              <a:rPr lang="en-GB" sz="3600" dirty="0"/>
            </a:br>
            <a:r>
              <a:rPr lang="en-GB" sz="3600" dirty="0"/>
              <a:t/>
            </a:r>
            <a:br>
              <a:rPr lang="en-GB" sz="3600" dirty="0"/>
            </a:br>
            <a:r>
              <a:rPr lang="en-GB" sz="3600" dirty="0"/>
              <a:t/>
            </a:r>
            <a:br>
              <a:rPr lang="en-GB" sz="3600" dirty="0"/>
            </a:br>
            <a:r>
              <a:rPr lang="en-GB" sz="4400" dirty="0">
                <a:solidFill>
                  <a:srgbClr val="FFCC66"/>
                </a:solidFill>
                <a:effectLst>
                  <a:outerShdw blurRad="38100" dist="38100" dir="2700000" algn="tl">
                    <a:srgbClr val="000000">
                      <a:alpha val="43137"/>
                    </a:srgbClr>
                  </a:outerShdw>
                </a:effectLst>
              </a:rPr>
              <a:t/>
            </a:r>
            <a:br>
              <a:rPr lang="en-GB" sz="4400" dirty="0">
                <a:solidFill>
                  <a:srgbClr val="FFCC66"/>
                </a:solidFill>
                <a:effectLst>
                  <a:outerShdw blurRad="38100" dist="38100" dir="2700000" algn="tl">
                    <a:srgbClr val="000000">
                      <a:alpha val="43137"/>
                    </a:srgbClr>
                  </a:outerShdw>
                </a:effectLst>
              </a:rPr>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Master studije Pravnog fakulteta UCG</a:t>
            </a:r>
            <a:b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t>
            </a:r>
            <a: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Pravo unutrašnjeg tržišta EVROPSE UNIJE</a:t>
            </a:r>
            <a:r>
              <a:rPr lang="sr-Latn-ME" sz="36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r>
            <a:br>
              <a:rPr lang="sr-Latn-ME" sz="36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en-GB" sz="4000" dirty="0">
                <a:ln>
                  <a:solidFill>
                    <a:srgbClr val="EAEAEA"/>
                  </a:solidFill>
                </a:ln>
                <a:latin typeface="Lucida Fax" panose="02060602050505020204" pitchFamily="18" charset="0"/>
              </a:rPr>
              <a:t> </a:t>
            </a:r>
            <a:r>
              <a:rPr lang="sr-Latn-ME" sz="3600" dirty="0">
                <a:ln>
                  <a:solidFill>
                    <a:srgbClr val="EAEAEA"/>
                  </a:solidFill>
                </a:ln>
                <a:latin typeface="Lucida Fax" panose="02060602050505020204" pitchFamily="18" charset="0"/>
              </a:rPr>
              <a:t/>
            </a:r>
            <a:br>
              <a:rPr lang="sr-Latn-ME" sz="3600" dirty="0">
                <a:ln>
                  <a:solidFill>
                    <a:srgbClr val="EAEAEA"/>
                  </a:solidFill>
                </a:ln>
                <a:latin typeface="Lucida Fax" panose="02060602050505020204" pitchFamily="18" charset="0"/>
              </a:rPr>
            </a:br>
            <a:r>
              <a:rPr lang="sr-Latn-ME" sz="4000" dirty="0">
                <a:ln>
                  <a:solidFill>
                    <a:srgbClr val="EAEAEA"/>
                  </a:solidFill>
                </a:ln>
                <a:latin typeface="Lucida Fax" panose="02060602050505020204" pitchFamily="18" charset="0"/>
              </a:rPr>
              <a:t>Sloboda kretanja ROBE na unutrašnjem tržištu</a:t>
            </a:r>
            <a:br>
              <a:rPr lang="sr-Latn-ME" sz="4000" dirty="0">
                <a:ln>
                  <a:solidFill>
                    <a:srgbClr val="EAEAEA"/>
                  </a:solidFill>
                </a:ln>
                <a:latin typeface="Lucida Fax" panose="02060602050505020204" pitchFamily="18" charset="0"/>
              </a:rPr>
            </a:br>
            <a:r>
              <a:rPr lang="sr-Latn-ME" sz="1400" b="0" dirty="0">
                <a:effectLst/>
              </a:rPr>
              <a:t>(Osnov prezentacije: udžbenička literatura iz informacione liste)</a:t>
            </a:r>
            <a:r>
              <a:rPr lang="en-US" sz="8000" dirty="0"/>
              <a:t/>
            </a:r>
            <a:br>
              <a:rPr lang="en-US" sz="8000" dirty="0"/>
            </a:br>
            <a:r>
              <a:rPr lang="en-GB" sz="4000" dirty="0">
                <a:solidFill>
                  <a:srgbClr val="FFFF99"/>
                </a:solidFill>
              </a:rPr>
              <a:t/>
            </a:r>
            <a:br>
              <a:rPr lang="en-GB" sz="4000" dirty="0">
                <a:solidFill>
                  <a:srgbClr val="FFFF99"/>
                </a:solidFill>
              </a:rPr>
            </a:br>
            <a:r>
              <a:rPr lang="en-US" sz="2900" dirty="0"/>
              <a:t/>
            </a:r>
            <a:br>
              <a:rPr lang="en-US" sz="2900" dirty="0"/>
            </a:br>
            <a:r>
              <a:rPr lang="en-US" sz="2900" dirty="0"/>
              <a:t/>
            </a:r>
            <a:br>
              <a:rPr lang="en-US" sz="2900" dirty="0"/>
            </a:br>
            <a:endParaRPr lang="en-US" sz="2900" dirty="0"/>
          </a:p>
        </p:txBody>
      </p:sp>
      <p:sp>
        <p:nvSpPr>
          <p:cNvPr id="3" name="Subtitle 2"/>
          <p:cNvSpPr>
            <a:spLocks noGrp="1"/>
          </p:cNvSpPr>
          <p:nvPr>
            <p:ph type="subTitle" idx="1"/>
          </p:nvPr>
        </p:nvSpPr>
        <p:spPr>
          <a:xfrm>
            <a:off x="47328" y="4941168"/>
            <a:ext cx="12124925" cy="1916832"/>
          </a:xfrm>
        </p:spPr>
        <p:txBody>
          <a:bodyPr>
            <a:normAutofit/>
          </a:bodyPr>
          <a:lstStyle/>
          <a:p>
            <a:endParaRPr lang="sr-Latn-ME" sz="3200" b="1" dirty="0">
              <a:solidFill>
                <a:srgbClr val="FFC000"/>
              </a:solidFill>
              <a:latin typeface="Georgia" pitchFamily="18" charset="0"/>
            </a:endParaRPr>
          </a:p>
          <a:p>
            <a:r>
              <a:rPr lang="sr-Latn-ME" sz="2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Prof. dr </a:t>
            </a:r>
            <a:r>
              <a:rPr lang="en-US" sz="2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Vladimir </a:t>
            </a:r>
            <a:r>
              <a:rPr lang="en-US" sz="2800" b="1" dirty="0" err="1">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Savkovi</a:t>
            </a:r>
            <a:r>
              <a:rPr lang="sr-Latn-ME" sz="2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ć</a:t>
            </a:r>
          </a:p>
          <a:p>
            <a:endParaRPr lang="en-US" sz="3200" b="1" dirty="0">
              <a:solidFill>
                <a:srgbClr val="FFCC66"/>
              </a:solidFill>
              <a:latin typeface="Georgia" pitchFamily="18" charset="0"/>
            </a:endParaRPr>
          </a:p>
          <a:p>
            <a:endParaRPr lang="bs-Latn-BA" sz="3200" b="1" dirty="0">
              <a:solidFill>
                <a:srgbClr val="FFCC66"/>
              </a:solidFill>
            </a:endParaRPr>
          </a:p>
        </p:txBody>
      </p:sp>
      <p:pic>
        <p:nvPicPr>
          <p:cNvPr id="5" name="Picture 4">
            <a:extLst>
              <a:ext uri="{FF2B5EF4-FFF2-40B4-BE49-F238E27FC236}">
                <a16:creationId xmlns:a16="http://schemas.microsoft.com/office/drawing/2014/main" id="{D59BE73C-BF83-4916-AE2D-373DBC138A88}"/>
              </a:ext>
            </a:extLst>
          </p:cNvPr>
          <p:cNvPicPr>
            <a:picLocks noChangeAspect="1" noChangeArrowheads="1"/>
          </p:cNvPicPr>
          <p:nvPr/>
        </p:nvPicPr>
        <p:blipFill>
          <a:blip r:embed="rId2" cstate="print"/>
          <a:srcRect r="84048" b="29515"/>
          <a:stretch>
            <a:fillRect/>
          </a:stretch>
        </p:blipFill>
        <p:spPr bwMode="auto">
          <a:xfrm>
            <a:off x="10776520" y="0"/>
            <a:ext cx="1415480"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7859576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1212611"/>
            <a:ext cx="12025336" cy="648072"/>
          </a:xfrm>
        </p:spPr>
        <p:txBody>
          <a:bodyPr>
            <a:noAutofit/>
          </a:bodyPr>
          <a:lstStyle/>
          <a:p>
            <a:r>
              <a:rPr lang="sr-Latn-ME" sz="3800" dirty="0">
                <a:latin typeface="Lucida Fax" panose="02060602050505020204" pitchFamily="18" charset="0"/>
              </a:rPr>
              <a:t>SLOBODA KRETANJA ROBE </a:t>
            </a:r>
            <a:br>
              <a:rPr lang="sr-Latn-ME" sz="3800" dirty="0">
                <a:latin typeface="Lucida Fax" panose="02060602050505020204" pitchFamily="18" charset="0"/>
              </a:rPr>
            </a:br>
            <a:r>
              <a:rPr lang="sr-Latn-ME" sz="2800" dirty="0">
                <a:latin typeface="Lucida Fax" panose="02060602050505020204" pitchFamily="18" charset="0"/>
              </a:rPr>
              <a:t>- </a:t>
            </a:r>
            <a:r>
              <a:rPr lang="sr-Latn-ME" sz="2500" dirty="0">
                <a:solidFill>
                  <a:srgbClr val="FF9900"/>
                </a:solidFill>
                <a:latin typeface="Lucida Fax" panose="02060602050505020204" pitchFamily="18" charset="0"/>
              </a:rPr>
              <a:t>Mjere jednakog učinka kao količinska ograničenja </a:t>
            </a:r>
            <a:r>
              <a:rPr lang="sr-Latn-ME" sz="2500" u="sng" dirty="0">
                <a:solidFill>
                  <a:srgbClr val="FF5050"/>
                </a:solidFill>
                <a:latin typeface="Lucida Fax" panose="02060602050505020204" pitchFamily="18" charset="0"/>
              </a:rPr>
              <a:t>uvoza</a:t>
            </a:r>
            <a:r>
              <a:rPr lang="sr-Latn-ME" sz="2500" dirty="0">
                <a:latin typeface="Lucida Fax" panose="02060602050505020204" pitchFamily="18" charset="0"/>
              </a:rPr>
              <a:t> -</a:t>
            </a:r>
            <a:r>
              <a:rPr lang="sr-Latn-ME" sz="2600" dirty="0">
                <a:latin typeface="Lucida Fax" panose="02060602050505020204" pitchFamily="18" charset="0"/>
              </a:rPr>
              <a:t/>
            </a:r>
            <a:br>
              <a:rPr lang="sr-Latn-ME" sz="2600" dirty="0">
                <a:latin typeface="Lucida Fax" panose="02060602050505020204" pitchFamily="18" charset="0"/>
              </a:rPr>
            </a:br>
            <a:endParaRPr lang="en-US" sz="26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just">
              <a:lnSpc>
                <a:spcPct val="100000"/>
              </a:lnSpc>
              <a:buNone/>
            </a:pPr>
            <a:r>
              <a:rPr lang="sr-Latn-ME" b="1" dirty="0">
                <a:solidFill>
                  <a:srgbClr val="FF5050"/>
                </a:solidFill>
                <a:effectLst/>
                <a:latin typeface="Lucida Bright" panose="02040602050505020304" pitchFamily="18" charset="0"/>
                <a:sym typeface="Wingdings" panose="05000000000000000000" pitchFamily="2" charset="2"/>
              </a:rPr>
              <a:t>Dassonville formulom, </a:t>
            </a:r>
            <a:r>
              <a:rPr lang="sr-Latn-ME" b="1" dirty="0">
                <a:effectLst/>
                <a:latin typeface="Lucida Bright" panose="02040602050505020304" pitchFamily="18" charset="0"/>
                <a:sym typeface="Wingdings" panose="05000000000000000000" pitchFamily="2" charset="2"/>
              </a:rPr>
              <a:t>Sud pravde je ustanovio opšti standard za određivanje nedozvoljenih mjera jednakog učinka kao količinska ograničenje uvoza (bilo </a:t>
            </a:r>
            <a:r>
              <a:rPr lang="sr-Latn-ME" b="1" u="sng" dirty="0">
                <a:effectLst/>
                <a:latin typeface="Lucida Bright" panose="02040602050505020304" pitchFamily="18" charset="0"/>
                <a:sym typeface="Wingdings" panose="05000000000000000000" pitchFamily="2" charset="2"/>
              </a:rPr>
              <a:t>diskriminatornog ili nediskriminatornog karaktera</a:t>
            </a:r>
            <a:r>
              <a:rPr lang="sr-Latn-ME" b="1" dirty="0">
                <a:effectLst/>
                <a:latin typeface="Lucida Bright" panose="02040602050505020304" pitchFamily="18" charset="0"/>
                <a:sym typeface="Wingdings" panose="05000000000000000000" pitchFamily="2" charset="2"/>
              </a:rPr>
              <a:t>)</a:t>
            </a:r>
          </a:p>
          <a:p>
            <a:pPr algn="just">
              <a:lnSpc>
                <a:spcPct val="100000"/>
              </a:lnSpc>
            </a:pPr>
            <a:r>
              <a:rPr lang="sr-Latn-ME" b="1" i="1" dirty="0">
                <a:effectLst/>
                <a:latin typeface="Lucida Bright" panose="02040602050505020304" pitchFamily="18" charset="0"/>
                <a:sym typeface="Wingdings" panose="05000000000000000000" pitchFamily="2" charset="2"/>
              </a:rPr>
              <a:t>Dassonville</a:t>
            </a:r>
            <a:r>
              <a:rPr lang="sr-Latn-ME" b="1" dirty="0">
                <a:effectLst/>
                <a:latin typeface="Lucida Bright" panose="02040602050505020304" pitchFamily="18" charset="0"/>
                <a:sym typeface="Wingdings" panose="05000000000000000000" pitchFamily="2" charset="2"/>
              </a:rPr>
              <a:t> (C - 8/74): ograničavajućom i stoga zabranjenom mjerom smatra se </a:t>
            </a:r>
            <a:r>
              <a:rPr lang="sr-Latn-ME" b="1" dirty="0">
                <a:solidFill>
                  <a:srgbClr val="FF5050"/>
                </a:solidFill>
                <a:effectLst/>
                <a:latin typeface="Lucida Bright" panose="02040602050505020304" pitchFamily="18" charset="0"/>
                <a:sym typeface="Wingdings" panose="05000000000000000000" pitchFamily="2" charset="2"/>
              </a:rPr>
              <a:t>„svaki trgovinski propis države članice koji može posredno ili neposredno, stvarno ili potencijalno, da omete trgovinu unutar EU“.</a:t>
            </a:r>
          </a:p>
          <a:p>
            <a:pPr algn="just">
              <a:lnSpc>
                <a:spcPct val="100000"/>
              </a:lnSpc>
            </a:pPr>
            <a:r>
              <a:rPr lang="sr-Latn-ME" sz="1950" b="1" i="1" u="sng" dirty="0">
                <a:effectLst/>
                <a:latin typeface="Lucida Bright" panose="02040602050505020304" pitchFamily="18" charset="0"/>
                <a:sym typeface="Wingdings" panose="05000000000000000000" pitchFamily="2" charset="2"/>
              </a:rPr>
              <a:t>Dassonville</a:t>
            </a:r>
            <a:r>
              <a:rPr lang="sr-Latn-ME" sz="1950" b="1" u="sng" dirty="0">
                <a:effectLst/>
                <a:latin typeface="Lucida Bright" panose="02040602050505020304" pitchFamily="18" charset="0"/>
                <a:sym typeface="Wingdings" panose="05000000000000000000" pitchFamily="2" charset="2"/>
              </a:rPr>
              <a:t> formula </a:t>
            </a:r>
            <a:r>
              <a:rPr lang="sr-Latn-ME" sz="1950" b="1" dirty="0">
                <a:effectLst/>
                <a:latin typeface="Lucida Bright" panose="02040602050505020304" pitchFamily="18" charset="0"/>
                <a:sym typeface="Wingdings" panose="05000000000000000000" pitchFamily="2" charset="2"/>
              </a:rPr>
              <a:t>je bila preširoko postavljena, </a:t>
            </a:r>
            <a:r>
              <a:rPr lang="sr-Latn-ME" sz="1950" b="1" u="sng" dirty="0">
                <a:effectLst/>
                <a:latin typeface="Lucida Bright" panose="02040602050505020304" pitchFamily="18" charset="0"/>
                <a:sym typeface="Wingdings" panose="05000000000000000000" pitchFamily="2" charset="2"/>
              </a:rPr>
              <a:t>posebno u kontekstu nediskrimnatornih mjera jednakog učinka kao količinska ograničenja uvoza</a:t>
            </a:r>
            <a:r>
              <a:rPr lang="sr-Latn-ME" sz="1950" b="1" dirty="0">
                <a:effectLst/>
                <a:latin typeface="Lucida Bright" panose="02040602050505020304" pitchFamily="18" charset="0"/>
                <a:sym typeface="Wingdings" panose="05000000000000000000" pitchFamily="2" charset="2"/>
              </a:rPr>
              <a:t>. Naime, u kontekstu njene primjene, smatralo se da:  </a:t>
            </a:r>
          </a:p>
          <a:p>
            <a:pPr marL="457200" indent="-457200" algn="just">
              <a:lnSpc>
                <a:spcPct val="100000"/>
              </a:lnSpc>
              <a:buFont typeface="+mj-lt"/>
              <a:buAutoNum type="arabicPeriod"/>
            </a:pPr>
            <a:r>
              <a:rPr lang="sr-Latn-ME" b="1" dirty="0">
                <a:effectLst/>
                <a:latin typeface="Lucida Bright" panose="02040602050505020304" pitchFamily="18" charset="0"/>
                <a:sym typeface="Wingdings" panose="05000000000000000000" pitchFamily="2" charset="2"/>
              </a:rPr>
              <a:t>nije neophodno da je mjera već dovela do povrede (ometanja) slobode kretanja, već da predstavlja potencijalnu prijetnju,</a:t>
            </a:r>
          </a:p>
          <a:p>
            <a:pPr marL="457200" indent="-457200" algn="just">
              <a:lnSpc>
                <a:spcPct val="100000"/>
              </a:lnSpc>
              <a:buFont typeface="+mj-lt"/>
              <a:buAutoNum type="arabicPeriod"/>
            </a:pPr>
            <a:r>
              <a:rPr lang="sr-Latn-ME" b="1" dirty="0">
                <a:effectLst/>
                <a:latin typeface="Lucida Bright" panose="02040602050505020304" pitchFamily="18" charset="0"/>
                <a:sym typeface="Wingdings" panose="05000000000000000000" pitchFamily="2" charset="2"/>
              </a:rPr>
              <a:t>je dovoljno da tek indirektno vodi do ograničavanja slobodnog protoka robe - e.g. „kupujmo domaće“ kampanja u slučaju </a:t>
            </a:r>
            <a:r>
              <a:rPr lang="sr-Latn-ME" b="1" i="1" dirty="0">
                <a:effectLst/>
                <a:latin typeface="Lucida Bright" panose="02040602050505020304" pitchFamily="18" charset="0"/>
                <a:sym typeface="Wingdings" panose="05000000000000000000" pitchFamily="2" charset="2"/>
              </a:rPr>
              <a:t>Buy Irsih </a:t>
            </a:r>
            <a:r>
              <a:rPr lang="sr-Latn-ME" b="1" dirty="0">
                <a:effectLst/>
                <a:latin typeface="Lucida Bright" panose="02040602050505020304" pitchFamily="18" charset="0"/>
                <a:sym typeface="Wingdings" panose="05000000000000000000" pitchFamily="2" charset="2"/>
              </a:rPr>
              <a:t>(</a:t>
            </a:r>
            <a:r>
              <a:rPr lang="en-US" b="1" i="1" dirty="0">
                <a:effectLst/>
                <a:latin typeface="Lucida Bright" panose="02040602050505020304" pitchFamily="18" charset="0"/>
              </a:rPr>
              <a:t>Commission v Ireland</a:t>
            </a:r>
            <a:r>
              <a:rPr lang="en-US" dirty="0">
                <a:effectLst/>
                <a:latin typeface="Lucida Bright" panose="02040602050505020304" pitchFamily="18" charset="0"/>
              </a:rPr>
              <a:t> </a:t>
            </a:r>
            <a:r>
              <a:rPr lang="en-US" b="1" dirty="0">
                <a:effectLst/>
                <a:latin typeface="Lucida Bright" panose="02040602050505020304" pitchFamily="18" charset="0"/>
              </a:rPr>
              <a:t>(1982)</a:t>
            </a:r>
            <a:r>
              <a:rPr lang="sr-Latn-ME" b="1" dirty="0">
                <a:effectLst/>
                <a:latin typeface="Lucida Bright" panose="02040602050505020304" pitchFamily="18" charset="0"/>
              </a:rPr>
              <a:t> C-249/81), koja je čak dala suprotan efekat (-6%  u prometu irskom robom za 3 godine).</a:t>
            </a: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7599" y="334421"/>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28813444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36" y="1196752"/>
            <a:ext cx="11773308" cy="648072"/>
          </a:xfrm>
        </p:spPr>
        <p:txBody>
          <a:bodyPr>
            <a:noAutofit/>
          </a:bodyPr>
          <a:lstStyle/>
          <a:p>
            <a:r>
              <a:rPr lang="sr-Latn-ME" sz="3600" dirty="0">
                <a:latin typeface="Lucida Fax" panose="02060602050505020204" pitchFamily="18" charset="0"/>
              </a:rPr>
              <a:t>SLOBODA KRETANJA ROBE </a:t>
            </a:r>
            <a:r>
              <a:rPr lang="sr-Latn-ME" sz="3000" dirty="0">
                <a:latin typeface="Lucida Fax" panose="02060602050505020204" pitchFamily="18" charset="0"/>
              </a:rPr>
              <a:t/>
            </a:r>
            <a:br>
              <a:rPr lang="sr-Latn-ME" sz="3000" dirty="0">
                <a:latin typeface="Lucida Fax" panose="02060602050505020204" pitchFamily="18" charset="0"/>
              </a:rPr>
            </a:br>
            <a:r>
              <a:rPr lang="sr-Latn-ME" sz="2500" dirty="0">
                <a:latin typeface="Lucida Fax" panose="02060602050505020204" pitchFamily="18" charset="0"/>
              </a:rPr>
              <a:t>- Mjere jednakog učinka kao količinska ograničenja </a:t>
            </a:r>
            <a:r>
              <a:rPr lang="sr-Latn-ME" sz="2500" u="sng" dirty="0">
                <a:solidFill>
                  <a:srgbClr val="FF5050"/>
                </a:solidFill>
                <a:latin typeface="Lucida Fax" panose="02060602050505020204" pitchFamily="18" charset="0"/>
              </a:rPr>
              <a:t>uvoza</a:t>
            </a:r>
            <a:r>
              <a:rPr lang="sr-Latn-ME" sz="2500" dirty="0">
                <a:latin typeface="Lucida Fax" panose="02060602050505020204" pitchFamily="18" charset="0"/>
              </a:rPr>
              <a:t> -</a:t>
            </a:r>
            <a:br>
              <a:rPr lang="sr-Latn-ME" sz="2500" dirty="0">
                <a:latin typeface="Lucida Fax" panose="02060602050505020204" pitchFamily="18" charset="0"/>
              </a:rPr>
            </a:br>
            <a:endParaRPr lang="en-US" sz="2500" dirty="0">
              <a:latin typeface="Lucida Fax" panose="02060602050505020204" pitchFamily="18" charset="0"/>
            </a:endParaRPr>
          </a:p>
        </p:txBody>
      </p:sp>
      <p:sp>
        <p:nvSpPr>
          <p:cNvPr id="3" name="Content Placeholder 2"/>
          <p:cNvSpPr>
            <a:spLocks noGrp="1"/>
          </p:cNvSpPr>
          <p:nvPr>
            <p:ph idx="1"/>
          </p:nvPr>
        </p:nvSpPr>
        <p:spPr>
          <a:xfrm>
            <a:off x="119336" y="1912019"/>
            <a:ext cx="12025336" cy="4941168"/>
          </a:xfrm>
        </p:spPr>
        <p:txBody>
          <a:bodyPr>
            <a:noAutofit/>
          </a:bodyPr>
          <a:lstStyle/>
          <a:p>
            <a:pPr algn="just">
              <a:lnSpc>
                <a:spcPct val="100000"/>
              </a:lnSpc>
            </a:pPr>
            <a:r>
              <a:rPr lang="sr-Latn-ME" sz="1950" b="1" dirty="0">
                <a:effectLst/>
                <a:latin typeface="Lucida Bright" panose="02040602050505020304" pitchFamily="18" charset="0"/>
                <a:sym typeface="Wingdings" panose="05000000000000000000" pitchFamily="2" charset="2"/>
              </a:rPr>
              <a:t>Razrada (suštinski, sužavanje) </a:t>
            </a:r>
            <a:r>
              <a:rPr lang="sr-Latn-ME" sz="1950" b="1" i="1" dirty="0">
                <a:effectLst/>
                <a:latin typeface="Lucida Bright" panose="02040602050505020304" pitchFamily="18" charset="0"/>
                <a:sym typeface="Wingdings" panose="05000000000000000000" pitchFamily="2" charset="2"/>
              </a:rPr>
              <a:t>Dassonville</a:t>
            </a:r>
            <a:r>
              <a:rPr lang="sr-Latn-ME" sz="1950" b="1" dirty="0">
                <a:effectLst/>
                <a:latin typeface="Lucida Bright" panose="02040602050505020304" pitchFamily="18" charset="0"/>
                <a:sym typeface="Wingdings" panose="05000000000000000000" pitchFamily="2" charset="2"/>
              </a:rPr>
              <a:t> formule (</a:t>
            </a:r>
            <a:r>
              <a:rPr lang="sr-Latn-ME" sz="1950" dirty="0">
                <a:effectLst/>
                <a:latin typeface="Lucida Bright" panose="02040602050505020304" pitchFamily="18" charset="0"/>
                <a:sym typeface="Wingdings" panose="05000000000000000000" pitchFamily="2" charset="2"/>
              </a:rPr>
              <a:t>upravo u kontekstu </a:t>
            </a:r>
            <a:r>
              <a:rPr lang="sr-Latn-ME" sz="1950" u="sng" dirty="0">
                <a:effectLst/>
                <a:latin typeface="Lucida Bright" panose="02040602050505020304" pitchFamily="18" charset="0"/>
                <a:sym typeface="Wingdings" panose="05000000000000000000" pitchFamily="2" charset="2"/>
              </a:rPr>
              <a:t>nediskriminatornih mjera </a:t>
            </a:r>
            <a:r>
              <a:rPr lang="sr-Latn-ME" sz="1950" dirty="0">
                <a:effectLst/>
                <a:latin typeface="Lucida Bright" panose="02040602050505020304" pitchFamily="18" charset="0"/>
                <a:sym typeface="Wingdings" panose="05000000000000000000" pitchFamily="2" charset="2"/>
              </a:rPr>
              <a:t>jednakog učinka kao količinska ograničenja uvoza</a:t>
            </a:r>
            <a:r>
              <a:rPr lang="sr-Latn-ME" sz="1950" b="1" dirty="0">
                <a:effectLst/>
                <a:latin typeface="Lucida Bright" panose="02040602050505020304" pitchFamily="18" charset="0"/>
                <a:sym typeface="Wingdings" panose="05000000000000000000" pitchFamily="2" charset="2"/>
              </a:rPr>
              <a:t>) došla je u vidu slučaja </a:t>
            </a:r>
            <a:r>
              <a:rPr lang="sr-Latn-ME" sz="1950" b="1" i="1" dirty="0">
                <a:solidFill>
                  <a:srgbClr val="FF5050"/>
                </a:solidFill>
                <a:effectLst/>
                <a:latin typeface="Lucida Bright" panose="02040602050505020304" pitchFamily="18" charset="0"/>
                <a:sym typeface="Wingdings" panose="05000000000000000000" pitchFamily="2" charset="2"/>
              </a:rPr>
              <a:t>Keck </a:t>
            </a:r>
            <a:r>
              <a:rPr lang="sr-Latn-ME" sz="1950" b="1" dirty="0">
                <a:effectLst/>
                <a:latin typeface="Lucida Bright" panose="02040602050505020304" pitchFamily="18" charset="0"/>
                <a:sym typeface="Wingdings" panose="05000000000000000000" pitchFamily="2" charset="2"/>
              </a:rPr>
              <a:t>(</a:t>
            </a:r>
            <a:r>
              <a:rPr lang="en-US" sz="1950" b="1" dirty="0">
                <a:effectLst/>
                <a:latin typeface="Lucida Bright" panose="02040602050505020304" pitchFamily="18" charset="0"/>
              </a:rPr>
              <a:t>C-267/91 and C-268/91</a:t>
            </a:r>
            <a:r>
              <a:rPr lang="sr-Latn-ME" sz="1950" b="1" dirty="0">
                <a:effectLst/>
                <a:latin typeface="Lucida Bright" panose="02040602050505020304" pitchFamily="18" charset="0"/>
              </a:rPr>
              <a:t>), u kojem je Sud pravde napravio</a:t>
            </a:r>
            <a:r>
              <a:rPr lang="sr-Latn-ME" sz="1950" b="1" dirty="0">
                <a:effectLst/>
                <a:latin typeface="Lucida Bright" panose="02040602050505020304" pitchFamily="18" charset="0"/>
                <a:sym typeface="Wingdings" panose="05000000000000000000" pitchFamily="2" charset="2"/>
              </a:rPr>
              <a:t> razliku između: </a:t>
            </a:r>
          </a:p>
          <a:p>
            <a:pPr marL="457200" indent="-457200" algn="just">
              <a:lnSpc>
                <a:spcPct val="100000"/>
              </a:lnSpc>
              <a:buFont typeface="+mj-lt"/>
              <a:buAutoNum type="arabicPeriod"/>
            </a:pPr>
            <a:r>
              <a:rPr lang="sr-Latn-ME" b="1" dirty="0">
                <a:solidFill>
                  <a:srgbClr val="FF5050"/>
                </a:solidFill>
                <a:effectLst/>
                <a:latin typeface="Lucida Bright" panose="02040602050505020304" pitchFamily="18" charset="0"/>
                <a:sym typeface="Wingdings" panose="05000000000000000000" pitchFamily="2" charset="2"/>
              </a:rPr>
              <a:t>Propisa koji se odnose na karakteristike proizvoda, </a:t>
            </a:r>
            <a:r>
              <a:rPr lang="sr-Latn-ME" b="1" u="sng" dirty="0">
                <a:effectLst/>
                <a:latin typeface="Lucida Bright" panose="02040602050505020304" pitchFamily="18" charset="0"/>
                <a:sym typeface="Wingdings" panose="05000000000000000000" pitchFamily="2" charset="2"/>
              </a:rPr>
              <a:t>koji mogu predstavljati prepreku, i</a:t>
            </a:r>
          </a:p>
          <a:p>
            <a:pPr marL="457200" indent="-457200" algn="just">
              <a:lnSpc>
                <a:spcPct val="100000"/>
              </a:lnSpc>
              <a:buFont typeface="+mj-lt"/>
              <a:buAutoNum type="arabicPeriod"/>
            </a:pPr>
            <a:r>
              <a:rPr lang="sr-Latn-ME" b="1" dirty="0">
                <a:solidFill>
                  <a:srgbClr val="FF5050"/>
                </a:solidFill>
                <a:effectLst/>
                <a:latin typeface="Lucida Bright" panose="02040602050505020304" pitchFamily="18" charset="0"/>
                <a:sym typeface="Wingdings" panose="05000000000000000000" pitchFamily="2" charset="2"/>
              </a:rPr>
              <a:t>Propisa koji se odnose na način prodaje, </a:t>
            </a:r>
            <a:r>
              <a:rPr lang="sr-Latn-ME" b="1" u="sng" dirty="0">
                <a:effectLst/>
                <a:latin typeface="Lucida Bright" panose="02040602050505020304" pitchFamily="18" charset="0"/>
                <a:sym typeface="Wingdings" panose="05000000000000000000" pitchFamily="2" charset="2"/>
              </a:rPr>
              <a:t>koji ne mogu predstavljati prepreku</a:t>
            </a:r>
            <a:r>
              <a:rPr lang="sr-Latn-ME" b="1" dirty="0">
                <a:effectLst/>
                <a:latin typeface="Lucida Bright" panose="02040602050505020304" pitchFamily="18" charset="0"/>
                <a:sym typeface="Wingdings" panose="05000000000000000000" pitchFamily="2" charset="2"/>
              </a:rPr>
              <a:t>, ako se:</a:t>
            </a:r>
          </a:p>
          <a:p>
            <a:pPr marL="914400" lvl="1" indent="-457200" algn="just">
              <a:lnSpc>
                <a:spcPct val="100000"/>
              </a:lnSpc>
              <a:buFont typeface="+mj-lt"/>
              <a:buAutoNum type="alphaLcParenR"/>
            </a:pPr>
            <a:r>
              <a:rPr lang="sr-Latn-ME" b="1" dirty="0">
                <a:solidFill>
                  <a:srgbClr val="FFFF99"/>
                </a:solidFill>
                <a:effectLst/>
                <a:latin typeface="Lucida Bright" panose="02040602050505020304" pitchFamily="18" charset="0"/>
                <a:sym typeface="Wingdings" panose="05000000000000000000" pitchFamily="2" charset="2"/>
              </a:rPr>
              <a:t>jednako odnose na sve učesnike na tržištu države članice i</a:t>
            </a:r>
          </a:p>
          <a:p>
            <a:pPr marL="914400" lvl="1" indent="-457200" algn="just">
              <a:lnSpc>
                <a:spcPct val="100000"/>
              </a:lnSpc>
              <a:buFont typeface="+mj-lt"/>
              <a:buAutoNum type="alphaLcParenR"/>
            </a:pPr>
            <a:r>
              <a:rPr lang="sr-Latn-ME" b="1" dirty="0">
                <a:solidFill>
                  <a:srgbClr val="FFFF99"/>
                </a:solidFill>
                <a:effectLst/>
                <a:latin typeface="Lucida Bright" panose="02040602050505020304" pitchFamily="18" charset="0"/>
                <a:sym typeface="Wingdings" panose="05000000000000000000" pitchFamily="2" charset="2"/>
              </a:rPr>
              <a:t>pravno i stvarno, na isti način utiču na prodaju domaćih i proizvoda iz drugih država.</a:t>
            </a:r>
          </a:p>
          <a:p>
            <a:pPr algn="just">
              <a:lnSpc>
                <a:spcPct val="100000"/>
              </a:lnSpc>
            </a:pPr>
            <a:r>
              <a:rPr lang="sr-Latn-ME" sz="1900" b="1" dirty="0">
                <a:effectLst/>
                <a:latin typeface="Lucida Bright" panose="02040602050505020304" pitchFamily="18" charset="0"/>
                <a:sym typeface="Wingdings" panose="05000000000000000000" pitchFamily="2" charset="2"/>
              </a:rPr>
              <a:t>Danas, </a:t>
            </a:r>
            <a:r>
              <a:rPr lang="sr-Latn-ME" sz="1900" b="1" i="1" dirty="0">
                <a:effectLst/>
                <a:latin typeface="Lucida Bright" panose="02040602050505020304" pitchFamily="18" charset="0"/>
                <a:sym typeface="Wingdings" panose="05000000000000000000" pitchFamily="2" charset="2"/>
              </a:rPr>
              <a:t>Keck </a:t>
            </a:r>
            <a:r>
              <a:rPr lang="sr-Latn-ME" sz="1900" b="1" dirty="0">
                <a:effectLst/>
                <a:latin typeface="Lucida Bright" panose="02040602050505020304" pitchFamily="18" charset="0"/>
                <a:sym typeface="Wingdings" panose="05000000000000000000" pitchFamily="2" charset="2"/>
              </a:rPr>
              <a:t>formula je donekle modifikovana </a:t>
            </a:r>
            <a:r>
              <a:rPr lang="sr-Latn-ME" sz="1900" b="1" dirty="0">
                <a:solidFill>
                  <a:srgbClr val="FF5050"/>
                </a:solidFill>
                <a:effectLst/>
                <a:latin typeface="Lucida Bright" panose="02040602050505020304" pitchFamily="18" charset="0"/>
                <a:sym typeface="Wingdings" panose="05000000000000000000" pitchFamily="2" charset="2"/>
              </a:rPr>
              <a:t>„kriterijumom pristupa tržištu“. </a:t>
            </a:r>
          </a:p>
          <a:p>
            <a:pPr marL="0" indent="0" algn="just">
              <a:lnSpc>
                <a:spcPct val="100000"/>
              </a:lnSpc>
              <a:buNone/>
            </a:pPr>
            <a:r>
              <a:rPr lang="sr-Latn-ME" sz="1950" b="1" dirty="0">
                <a:effectLst/>
                <a:latin typeface="Lucida Bright" panose="02040602050505020304" pitchFamily="18" charset="0"/>
                <a:sym typeface="Wingdings" panose="05000000000000000000" pitchFamily="2" charset="2"/>
              </a:rPr>
              <a:t>Osnovom primjene ovog kriterijuma, nediskriminišuće mjere zabranjene su samo ako se odnose, tj. onemogućavaju pristup tržištu, dok su dozvoljene ako se odnose na način prodaje ili izvođenja zanimanja nakon što je pristup tržištu ostvaren. Danas, ovaj pristup Sud pravde redovno primjenjuje i na ostale slobode. </a:t>
            </a:r>
          </a:p>
          <a:p>
            <a:pPr marL="0" indent="0" algn="just">
              <a:lnSpc>
                <a:spcPct val="100000"/>
              </a:lnSpc>
              <a:buNone/>
            </a:pPr>
            <a:r>
              <a:rPr lang="sr-Latn-ME" sz="1950" dirty="0">
                <a:solidFill>
                  <a:srgbClr val="FFFF99"/>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Dakle, „</a:t>
            </a:r>
            <a:r>
              <a:rPr lang="sr-Latn-ME" sz="1950" b="1" dirty="0">
                <a:solidFill>
                  <a:srgbClr val="FFFF99"/>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kriterijumom pristupa tržištu</a:t>
            </a:r>
            <a:r>
              <a:rPr lang="sr-Latn-ME" sz="1950" dirty="0">
                <a:solidFill>
                  <a:srgbClr val="FFFF99"/>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a:t>
            </a:r>
            <a:r>
              <a:rPr lang="sr-Latn-ME" sz="1950" b="1" dirty="0">
                <a:solidFill>
                  <a:srgbClr val="FFFF99"/>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 </a:t>
            </a:r>
            <a:r>
              <a:rPr lang="sr-Latn-ME" sz="1950" dirty="0">
                <a:solidFill>
                  <a:srgbClr val="FFFF99"/>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je (uz manja odstupanja u praksi Suda pravde) razrada </a:t>
            </a:r>
            <a:r>
              <a:rPr lang="sr-Latn-ME" sz="1950" i="1" dirty="0">
                <a:solidFill>
                  <a:srgbClr val="FFFF99"/>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Keck</a:t>
            </a:r>
            <a:r>
              <a:rPr lang="sr-Latn-ME" sz="1950" dirty="0">
                <a:solidFill>
                  <a:srgbClr val="FFFF99"/>
                </a:solidFill>
                <a:effectLst>
                  <a:outerShdw blurRad="38100" dist="38100" dir="2700000" algn="tl">
                    <a:srgbClr val="000000">
                      <a:alpha val="43137"/>
                    </a:srgbClr>
                  </a:outerShdw>
                </a:effectLst>
                <a:latin typeface="Lucida Bright" panose="02040602050505020304" pitchFamily="18" charset="0"/>
                <a:sym typeface="Wingdings" panose="05000000000000000000" pitchFamily="2" charset="2"/>
              </a:rPr>
              <a:t> formule, kojom se težište provjere spornog propisa stavlja na njegovo stvarno dejstvo. </a:t>
            </a: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7599" y="334421"/>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26754986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36" y="1196752"/>
            <a:ext cx="11773308" cy="648072"/>
          </a:xfrm>
        </p:spPr>
        <p:txBody>
          <a:bodyPr>
            <a:noAutofit/>
          </a:bodyPr>
          <a:lstStyle/>
          <a:p>
            <a:r>
              <a:rPr lang="sr-Latn-ME" sz="3600" dirty="0">
                <a:latin typeface="Lucida Fax" panose="02060602050505020204" pitchFamily="18" charset="0"/>
              </a:rPr>
              <a:t>SLOBODA KRETANJA ROBE </a:t>
            </a:r>
            <a:r>
              <a:rPr lang="sr-Latn-ME" sz="3000" dirty="0">
                <a:latin typeface="Lucida Fax" panose="02060602050505020204" pitchFamily="18" charset="0"/>
              </a:rPr>
              <a:t/>
            </a:r>
            <a:br>
              <a:rPr lang="sr-Latn-ME" sz="3000" dirty="0">
                <a:latin typeface="Lucida Fax" panose="02060602050505020204" pitchFamily="18" charset="0"/>
              </a:rPr>
            </a:br>
            <a:r>
              <a:rPr lang="sr-Latn-ME" sz="2500" dirty="0">
                <a:latin typeface="Lucida Fax" panose="02060602050505020204" pitchFamily="18" charset="0"/>
              </a:rPr>
              <a:t>- Mjere jednakog učinka kao količinska ograničenja </a:t>
            </a:r>
            <a:r>
              <a:rPr lang="sr-Latn-ME" sz="2500" u="sng" dirty="0">
                <a:solidFill>
                  <a:srgbClr val="FF5050"/>
                </a:solidFill>
                <a:latin typeface="Lucida Fax" panose="02060602050505020204" pitchFamily="18" charset="0"/>
              </a:rPr>
              <a:t>IZVOZa</a:t>
            </a:r>
            <a:r>
              <a:rPr lang="sr-Latn-ME" sz="2500" dirty="0">
                <a:latin typeface="Lucida Fax" panose="02060602050505020204" pitchFamily="18" charset="0"/>
              </a:rPr>
              <a:t> -</a:t>
            </a:r>
            <a:br>
              <a:rPr lang="sr-Latn-ME" sz="2500" dirty="0">
                <a:latin typeface="Lucida Fax" panose="02060602050505020204" pitchFamily="18" charset="0"/>
              </a:rPr>
            </a:br>
            <a:endParaRPr lang="en-US" sz="25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effectLst/>
                <a:latin typeface="Lucida Bright" panose="02040602050505020304" pitchFamily="18" charset="0"/>
                <a:sym typeface="Wingdings" panose="05000000000000000000" pitchFamily="2" charset="2"/>
              </a:rPr>
              <a:t>Za razliku od mjera jednakog učinka kao količinska ograničenja uvoza, Sud pravde mjere jednakog učinka kao količinska ograničenja izvoza (čl. 35. UFEU) inicijalno nije razvio u generalnu zabranu ograničenja koja prepoznaje i nediskriminatorne mjere kao ograničavajuće.</a:t>
            </a:r>
          </a:p>
          <a:p>
            <a:pPr algn="just">
              <a:lnSpc>
                <a:spcPct val="100000"/>
              </a:lnSpc>
            </a:pPr>
            <a:r>
              <a:rPr lang="sr-Latn-ME" sz="1900" b="1" dirty="0">
                <a:effectLst/>
                <a:latin typeface="Lucida Bright" panose="02040602050505020304" pitchFamily="18" charset="0"/>
                <a:sym typeface="Wingdings" panose="05000000000000000000" pitchFamily="2" charset="2"/>
              </a:rPr>
              <a:t>Stoga se na mjere jednako</a:t>
            </a:r>
            <a:r>
              <a:rPr lang="en-GB" sz="1900" b="1" dirty="0">
                <a:effectLst/>
                <a:latin typeface="Lucida Bright" panose="02040602050505020304" pitchFamily="18" charset="0"/>
                <a:sym typeface="Wingdings" panose="05000000000000000000" pitchFamily="2" charset="2"/>
              </a:rPr>
              <a:t>g</a:t>
            </a:r>
            <a:r>
              <a:rPr lang="sr-Latn-ME" sz="1900" b="1" dirty="0">
                <a:effectLst/>
                <a:latin typeface="Lucida Bright" panose="02040602050505020304" pitchFamily="18" charset="0"/>
                <a:sym typeface="Wingdings" panose="05000000000000000000" pitchFamily="2" charset="2"/>
              </a:rPr>
              <a:t> učinka kao količinska ograničenja ne primjenjuje Dassonville formula, već </a:t>
            </a:r>
            <a:r>
              <a:rPr lang="sr-Latn-ME" sz="1900" b="1" dirty="0">
                <a:solidFill>
                  <a:srgbClr val="FF5050"/>
                </a:solidFill>
                <a:effectLst/>
                <a:latin typeface="Lucida Bright" panose="02040602050505020304" pitchFamily="18" charset="0"/>
                <a:sym typeface="Wingdings" panose="05000000000000000000" pitchFamily="2" charset="2"/>
              </a:rPr>
              <a:t>formula uspostavljena u slučaju </a:t>
            </a:r>
            <a:r>
              <a:rPr lang="sr-Latn-ME" sz="1900" b="1" i="1" dirty="0">
                <a:solidFill>
                  <a:srgbClr val="FF5050"/>
                </a:solidFill>
                <a:effectLst/>
                <a:latin typeface="Lucida Bright" panose="02040602050505020304" pitchFamily="18" charset="0"/>
                <a:sym typeface="Wingdings" panose="05000000000000000000" pitchFamily="2" charset="2"/>
              </a:rPr>
              <a:t>Groenveld</a:t>
            </a:r>
            <a:r>
              <a:rPr lang="sr-Latn-ME" sz="1900" b="1" dirty="0">
                <a:solidFill>
                  <a:srgbClr val="FF5050"/>
                </a:solidFill>
                <a:effectLst/>
                <a:latin typeface="Lucida Bright" panose="02040602050505020304" pitchFamily="18" charset="0"/>
                <a:sym typeface="Wingdings" panose="05000000000000000000" pitchFamily="2" charset="2"/>
              </a:rPr>
              <a:t> (C-15/79). </a:t>
            </a:r>
          </a:p>
          <a:p>
            <a:pPr algn="just">
              <a:lnSpc>
                <a:spcPct val="100000"/>
              </a:lnSpc>
            </a:pPr>
            <a:r>
              <a:rPr lang="sr-Latn-ME" sz="1900" b="1" dirty="0">
                <a:effectLst/>
                <a:latin typeface="Lucida Bright" panose="02040602050505020304" pitchFamily="18" charset="0"/>
                <a:sym typeface="Wingdings" panose="05000000000000000000" pitchFamily="2" charset="2"/>
              </a:rPr>
              <a:t>Prema „Groenveld formuli“, potrebno je dokazati da se nacionalni propis različito odnosi na unutrašnju i spoljnu trgovinu države članice čija je mjera predmet ispitivanja, čineći da domaća proizvodnja ili unutrašnje tržište te države stiču posebnu prednost u odnosu na proizvodnju i unutrašnje tržište ostalih država članica. </a:t>
            </a:r>
          </a:p>
          <a:p>
            <a:pPr algn="just">
              <a:lnSpc>
                <a:spcPct val="100000"/>
              </a:lnSpc>
            </a:pPr>
            <a:r>
              <a:rPr lang="sr-Latn-ME" sz="1900" b="1" dirty="0">
                <a:solidFill>
                  <a:srgbClr val="FFFF99"/>
                </a:solidFill>
                <a:effectLst/>
                <a:latin typeface="Lucida Bright" panose="02040602050505020304" pitchFamily="18" charset="0"/>
                <a:sym typeface="Wingdings" panose="05000000000000000000" pitchFamily="2" charset="2"/>
              </a:rPr>
              <a:t>Odatle Groenveld formula počiva samo na zabrani zabrani količinskih ograničenja i diskriminatornih mjera sa jednakim učinkom kao količinska ograničenja izvoza, a ne i na zabrani takvih nediskriminatornih ograničenja! </a:t>
            </a:r>
          </a:p>
          <a:p>
            <a:pPr algn="just">
              <a:lnSpc>
                <a:spcPct val="100000"/>
              </a:lnSpc>
            </a:pPr>
            <a:r>
              <a:rPr lang="sr-Latn-ME" sz="1900" b="1" dirty="0">
                <a:effectLst/>
                <a:latin typeface="Lucida Bright" panose="02040602050505020304" pitchFamily="18" charset="0"/>
                <a:sym typeface="Wingdings" panose="05000000000000000000" pitchFamily="2" charset="2"/>
              </a:rPr>
              <a:t>Ipak, u slučaju </a:t>
            </a:r>
            <a:r>
              <a:rPr lang="sr-Latn-ME" sz="1900" b="1" i="1" dirty="0">
                <a:effectLst/>
                <a:latin typeface="Lucida Bright" panose="02040602050505020304" pitchFamily="18" charset="0"/>
                <a:sym typeface="Wingdings" panose="05000000000000000000" pitchFamily="2" charset="2"/>
              </a:rPr>
              <a:t>Gysbrechts </a:t>
            </a:r>
            <a:r>
              <a:rPr lang="sr-Latn-ME" sz="1900" b="1" dirty="0">
                <a:effectLst/>
                <a:latin typeface="Lucida Bright" panose="02040602050505020304" pitchFamily="18" charset="0"/>
                <a:sym typeface="Wingdings" panose="05000000000000000000" pitchFamily="2" charset="2"/>
              </a:rPr>
              <a:t>(C-205/07), Sud pravde je, nakon tri decenije, izgleda odustao od ovog standarda, stajući izričito na stanovište da i mjere sa jednakim učinkom kao količinska ograničenja izvoza </a:t>
            </a:r>
            <a:r>
              <a:rPr lang="sr-Latn-ME" sz="1900" b="1" dirty="0">
                <a:solidFill>
                  <a:srgbClr val="FF5050"/>
                </a:solidFill>
                <a:effectLst/>
                <a:latin typeface="Lucida Bright" panose="02040602050505020304" pitchFamily="18" charset="0"/>
                <a:sym typeface="Wingdings" panose="05000000000000000000" pitchFamily="2" charset="2"/>
              </a:rPr>
              <a:t>mogu biti nediskriminatornog karaktera</a:t>
            </a:r>
            <a:r>
              <a:rPr lang="sr-Latn-ME" sz="1900" b="1" dirty="0">
                <a:effectLst/>
                <a:latin typeface="Lucida Bright" panose="02040602050505020304" pitchFamily="18" charset="0"/>
                <a:sym typeface="Wingdings" panose="05000000000000000000" pitchFamily="2" charset="2"/>
              </a:rPr>
              <a:t>. </a:t>
            </a:r>
            <a:endParaRPr lang="sr-Latn-ME" sz="1900" b="1" i="1" dirty="0">
              <a:effectLst/>
              <a:latin typeface="Lucida Bright" panose="02040602050505020304" pitchFamily="18" charset="0"/>
              <a:sym typeface="Wingdings" panose="05000000000000000000" pitchFamily="2" charset="2"/>
            </a:endParaRPr>
          </a:p>
          <a:p>
            <a:pPr algn="just">
              <a:lnSpc>
                <a:spcPct val="100000"/>
              </a:lnSpc>
            </a:pPr>
            <a:endParaRPr lang="sr-Latn-ME" sz="1950" b="1" dirty="0">
              <a:solidFill>
                <a:srgbClr val="FF5050"/>
              </a:solidFill>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7599" y="334421"/>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39849700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36" y="1196752"/>
            <a:ext cx="11773308" cy="648072"/>
          </a:xfrm>
        </p:spPr>
        <p:txBody>
          <a:bodyPr>
            <a:noAutofit/>
          </a:bodyPr>
          <a:lstStyle/>
          <a:p>
            <a:r>
              <a:rPr lang="sr-Latn-ME" sz="3600" dirty="0">
                <a:latin typeface="Lucida Fax" panose="02060602050505020204" pitchFamily="18" charset="0"/>
              </a:rPr>
              <a:t>SLOBODA KRETANJA ROBE </a:t>
            </a:r>
            <a:r>
              <a:rPr lang="sr-Latn-ME" sz="3000" dirty="0">
                <a:latin typeface="Lucida Fax" panose="02060602050505020204" pitchFamily="18" charset="0"/>
              </a:rPr>
              <a:t/>
            </a:r>
            <a:br>
              <a:rPr lang="sr-Latn-ME" sz="3000" dirty="0">
                <a:latin typeface="Lucida Fax" panose="02060602050505020204" pitchFamily="18" charset="0"/>
              </a:rPr>
            </a:br>
            <a:r>
              <a:rPr lang="sr-Latn-ME" sz="2500" dirty="0">
                <a:latin typeface="Lucida Fax" panose="02060602050505020204" pitchFamily="18" charset="0"/>
              </a:rPr>
              <a:t>- Dozvoljena ograničenja slobode kretanja robe -</a:t>
            </a:r>
            <a:br>
              <a:rPr lang="sr-Latn-ME" sz="2500" dirty="0">
                <a:latin typeface="Lucida Fax" panose="02060602050505020204" pitchFamily="18" charset="0"/>
              </a:rPr>
            </a:br>
            <a:endParaRPr lang="en-US" sz="25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ctr">
              <a:lnSpc>
                <a:spcPct val="100000"/>
              </a:lnSpc>
              <a:buNone/>
            </a:pPr>
            <a:r>
              <a:rPr lang="sr-Latn-ME" sz="2100" b="1" dirty="0">
                <a:solidFill>
                  <a:srgbClr val="FF5050"/>
                </a:solidFill>
                <a:effectLst/>
                <a:latin typeface="Lucida Bright" panose="02040602050505020304" pitchFamily="18" charset="0"/>
                <a:sym typeface="Wingdings" panose="05000000000000000000" pitchFamily="2" charset="2"/>
              </a:rPr>
              <a:t>PISANI RAZLOZI OPRAVDANJA KOLIČINSKIH OGRANIČENJA KRETANJA ROBE I MJERA JEDNAKOG UČINKA (član 36. UFEU)</a:t>
            </a:r>
          </a:p>
          <a:p>
            <a:pPr marL="457200" indent="-457200" algn="just">
              <a:lnSpc>
                <a:spcPct val="100000"/>
              </a:lnSpc>
              <a:buFont typeface="+mj-lt"/>
              <a:buAutoNum type="arabicPeriod"/>
            </a:pPr>
            <a:r>
              <a:rPr lang="sr-Latn-ME" b="1" dirty="0">
                <a:solidFill>
                  <a:srgbClr val="FF5050"/>
                </a:solidFill>
                <a:effectLst/>
                <a:latin typeface="Lucida Bright" panose="02040602050505020304" pitchFamily="18" charset="0"/>
                <a:sym typeface="Wingdings" panose="05000000000000000000" pitchFamily="2" charset="2"/>
              </a:rPr>
              <a:t>Javni moral; </a:t>
            </a:r>
          </a:p>
          <a:p>
            <a:pPr marL="457200" indent="-457200" algn="just">
              <a:lnSpc>
                <a:spcPct val="100000"/>
              </a:lnSpc>
              <a:buFont typeface="+mj-lt"/>
              <a:buAutoNum type="arabicPeriod"/>
            </a:pPr>
            <a:r>
              <a:rPr lang="sr-Latn-ME" b="1" dirty="0">
                <a:solidFill>
                  <a:srgbClr val="FF5050"/>
                </a:solidFill>
                <a:effectLst/>
                <a:latin typeface="Lucida Bright" panose="02040602050505020304" pitchFamily="18" charset="0"/>
                <a:sym typeface="Wingdings" panose="05000000000000000000" pitchFamily="2" charset="2"/>
              </a:rPr>
              <a:t>Javni poredak ili javna sigurnost (bezbjednost);</a:t>
            </a:r>
          </a:p>
          <a:p>
            <a:pPr marL="457200" indent="-457200" algn="just">
              <a:lnSpc>
                <a:spcPct val="100000"/>
              </a:lnSpc>
              <a:buFont typeface="+mj-lt"/>
              <a:buAutoNum type="arabicPeriod"/>
            </a:pPr>
            <a:r>
              <a:rPr lang="sr-Latn-ME" b="1" dirty="0">
                <a:solidFill>
                  <a:srgbClr val="FF5050"/>
                </a:solidFill>
                <a:effectLst/>
                <a:latin typeface="Lucida Bright" panose="02040602050505020304" pitchFamily="18" charset="0"/>
                <a:sym typeface="Wingdings" panose="05000000000000000000" pitchFamily="2" charset="2"/>
              </a:rPr>
              <a:t>Zaštita zdravlja i života ljudi,</a:t>
            </a:r>
          </a:p>
          <a:p>
            <a:pPr marL="457200" indent="-457200" algn="just">
              <a:lnSpc>
                <a:spcPct val="100000"/>
              </a:lnSpc>
              <a:buFont typeface="+mj-lt"/>
              <a:buAutoNum type="arabicPeriod"/>
            </a:pPr>
            <a:r>
              <a:rPr lang="sr-Latn-ME" b="1" dirty="0">
                <a:solidFill>
                  <a:srgbClr val="FF5050"/>
                </a:solidFill>
                <a:effectLst/>
                <a:latin typeface="Lucida Bright" panose="02040602050505020304" pitchFamily="18" charset="0"/>
                <a:sym typeface="Wingdings" panose="05000000000000000000" pitchFamily="2" charset="2"/>
              </a:rPr>
              <a:t>Zaštita životinja i biljaka;</a:t>
            </a:r>
          </a:p>
          <a:p>
            <a:pPr marL="457200" indent="-457200" algn="just">
              <a:lnSpc>
                <a:spcPct val="100000"/>
              </a:lnSpc>
              <a:buFont typeface="+mj-lt"/>
              <a:buAutoNum type="arabicPeriod"/>
            </a:pPr>
            <a:r>
              <a:rPr lang="sr-Latn-ME" b="1" dirty="0">
                <a:solidFill>
                  <a:srgbClr val="FF5050"/>
                </a:solidFill>
                <a:effectLst/>
                <a:latin typeface="Lucida Bright" panose="02040602050505020304" pitchFamily="18" charset="0"/>
                <a:sym typeface="Wingdings" panose="05000000000000000000" pitchFamily="2" charset="2"/>
              </a:rPr>
              <a:t>Zaštita nacionalnog kulturnog dobra od umjetničke, istorijske i arheološke vrijednosti;</a:t>
            </a:r>
          </a:p>
          <a:p>
            <a:pPr marL="457200" indent="-457200" algn="just">
              <a:lnSpc>
                <a:spcPct val="100000"/>
              </a:lnSpc>
              <a:buFont typeface="+mj-lt"/>
              <a:buAutoNum type="arabicPeriod"/>
            </a:pPr>
            <a:r>
              <a:rPr lang="sr-Latn-ME" b="1" dirty="0">
                <a:solidFill>
                  <a:srgbClr val="FF5050"/>
                </a:solidFill>
                <a:effectLst/>
                <a:latin typeface="Lucida Bright" panose="02040602050505020304" pitchFamily="18" charset="0"/>
                <a:sym typeface="Wingdings" panose="05000000000000000000" pitchFamily="2" charset="2"/>
              </a:rPr>
              <a:t>Zaštita industrijske i komercijalne svojine. </a:t>
            </a:r>
          </a:p>
          <a:p>
            <a:pPr marL="0" indent="0" algn="just">
              <a:lnSpc>
                <a:spcPct val="100000"/>
              </a:lnSpc>
              <a:buNone/>
            </a:pPr>
            <a:r>
              <a:rPr lang="sr-Latn-ME" sz="2100" b="1" dirty="0">
                <a:effectLst/>
                <a:latin typeface="Lucida Bright" panose="02040602050505020304" pitchFamily="18" charset="0"/>
                <a:sym typeface="Wingdings" panose="05000000000000000000" pitchFamily="2" charset="2"/>
              </a:rPr>
              <a:t>Ovi razlozi odnose se na diskriminatorne i nediskriminatorne mjere, ali se ove druge mogu pravdati i čitavim nizom nepisanih razloga iz prakse Suda pravde. </a:t>
            </a:r>
          </a:p>
          <a:p>
            <a:pPr marL="0" indent="0" algn="just">
              <a:lnSpc>
                <a:spcPct val="100000"/>
              </a:lnSpc>
              <a:buNone/>
            </a:pPr>
            <a:r>
              <a:rPr lang="sr-Latn-ME" sz="2100" b="1" dirty="0">
                <a:effectLst/>
                <a:latin typeface="Lucida Bright" panose="02040602050505020304" pitchFamily="18" charset="0"/>
                <a:sym typeface="Wingdings" panose="05000000000000000000" pitchFamily="2" charset="2"/>
              </a:rPr>
              <a:t>U svakom slučaju, uz ove razloge, mora se voditi računa o njihovoj </a:t>
            </a:r>
            <a:r>
              <a:rPr lang="sr-Latn-ME" sz="2100" b="1" dirty="0">
                <a:solidFill>
                  <a:srgbClr val="FF5050"/>
                </a:solidFill>
                <a:effectLst/>
                <a:latin typeface="Lucida Bright" panose="02040602050505020304" pitchFamily="18" charset="0"/>
                <a:sym typeface="Wingdings" panose="05000000000000000000" pitchFamily="2" charset="2"/>
              </a:rPr>
              <a:t>proporcionalnosti (prikladnost, nužnost i primjerenost i legitimnost).</a:t>
            </a:r>
          </a:p>
          <a:p>
            <a:pPr algn="just">
              <a:lnSpc>
                <a:spcPct val="100000"/>
              </a:lnSpc>
            </a:pPr>
            <a:endParaRPr lang="sr-Latn-ME" sz="1900" b="1" dirty="0">
              <a:effectLst/>
              <a:latin typeface="Lucida Bright" panose="02040602050505020304" pitchFamily="18" charset="0"/>
              <a:sym typeface="Wingdings" panose="05000000000000000000" pitchFamily="2" charset="2"/>
            </a:endParaRPr>
          </a:p>
          <a:p>
            <a:pPr marL="0" indent="0" algn="just">
              <a:lnSpc>
                <a:spcPct val="100000"/>
              </a:lnSpc>
              <a:buNone/>
            </a:pPr>
            <a:endParaRPr lang="sr-Latn-ME" sz="1950" b="1" dirty="0">
              <a:solidFill>
                <a:srgbClr val="FF5050"/>
              </a:solidFill>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7599" y="334421"/>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20548342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36" y="1196752"/>
            <a:ext cx="11773308" cy="648072"/>
          </a:xfrm>
        </p:spPr>
        <p:txBody>
          <a:bodyPr>
            <a:noAutofit/>
          </a:bodyPr>
          <a:lstStyle/>
          <a:p>
            <a:r>
              <a:rPr lang="sr-Latn-ME" sz="3600" dirty="0">
                <a:latin typeface="Lucida Fax" panose="02060602050505020204" pitchFamily="18" charset="0"/>
              </a:rPr>
              <a:t>SLOBODA KRETANJA ROBE </a:t>
            </a:r>
            <a:r>
              <a:rPr lang="sr-Latn-ME" sz="3000" dirty="0">
                <a:latin typeface="Lucida Fax" panose="02060602050505020204" pitchFamily="18" charset="0"/>
              </a:rPr>
              <a:t/>
            </a:r>
            <a:br>
              <a:rPr lang="sr-Latn-ME" sz="3000" dirty="0">
                <a:latin typeface="Lucida Fax" panose="02060602050505020204" pitchFamily="18" charset="0"/>
              </a:rPr>
            </a:br>
            <a:r>
              <a:rPr lang="sr-Latn-ME" sz="2500" dirty="0">
                <a:latin typeface="Lucida Fax" panose="02060602050505020204" pitchFamily="18" charset="0"/>
              </a:rPr>
              <a:t>- Dozvoljena ograničenja slobode kretanja robe -</a:t>
            </a:r>
            <a:br>
              <a:rPr lang="sr-Latn-ME" sz="2500" dirty="0">
                <a:latin typeface="Lucida Fax" panose="02060602050505020204" pitchFamily="18" charset="0"/>
              </a:rPr>
            </a:br>
            <a:endParaRPr lang="en-US" sz="25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ctr">
              <a:lnSpc>
                <a:spcPct val="100000"/>
              </a:lnSpc>
              <a:buNone/>
            </a:pPr>
            <a:r>
              <a:rPr lang="sr-Latn-ME" sz="1950" b="1" u="sng" dirty="0">
                <a:solidFill>
                  <a:srgbClr val="FF5050"/>
                </a:solidFill>
                <a:effectLst/>
                <a:latin typeface="Lucida Bright" panose="02040602050505020304" pitchFamily="18" charset="0"/>
                <a:sym typeface="Wingdings" panose="05000000000000000000" pitchFamily="2" charset="2"/>
              </a:rPr>
              <a:t>PISANI RAZLOZI </a:t>
            </a:r>
            <a:r>
              <a:rPr lang="sr-Latn-ME" sz="1950" b="1" dirty="0">
                <a:effectLst/>
                <a:latin typeface="Lucida Bright" panose="02040602050505020304" pitchFamily="18" charset="0"/>
                <a:sym typeface="Wingdings" panose="05000000000000000000" pitchFamily="2" charset="2"/>
              </a:rPr>
              <a:t>OPRAVDANJA KOLIČINSKIH OGRANIČENJA KRETANJA ROBE I MJERA JEDNAKOG UČINKA (član 36. UFEU)</a:t>
            </a:r>
          </a:p>
          <a:p>
            <a:pPr marL="0" indent="0" algn="just">
              <a:lnSpc>
                <a:spcPct val="100000"/>
              </a:lnSpc>
              <a:buNone/>
            </a:pPr>
            <a:r>
              <a:rPr lang="sr-Latn-ME" sz="1950" b="1" u="sng" dirty="0">
                <a:solidFill>
                  <a:srgbClr val="FF5050"/>
                </a:solidFill>
                <a:effectLst/>
                <a:latin typeface="Lucida Bright" panose="02040602050505020304" pitchFamily="18" charset="0"/>
                <a:sym typeface="Wingdings" panose="05000000000000000000" pitchFamily="2" charset="2"/>
              </a:rPr>
              <a:t>1. JAVNI MORAL</a:t>
            </a:r>
            <a:r>
              <a:rPr lang="sr-Latn-ME" sz="1950" b="1" dirty="0">
                <a:solidFill>
                  <a:srgbClr val="FF5050"/>
                </a:solidFill>
                <a:effectLst/>
                <a:latin typeface="Lucida Bright" panose="02040602050505020304" pitchFamily="18" charset="0"/>
                <a:sym typeface="Wingdings" panose="05000000000000000000" pitchFamily="2" charset="2"/>
              </a:rPr>
              <a:t> </a:t>
            </a:r>
          </a:p>
          <a:p>
            <a:pPr marL="0" indent="0" algn="just">
              <a:lnSpc>
                <a:spcPct val="100000"/>
              </a:lnSpc>
              <a:buNone/>
            </a:pPr>
            <a:r>
              <a:rPr lang="sr-Latn-ME" sz="1950" b="1" dirty="0">
                <a:effectLst/>
                <a:latin typeface="Lucida Bright" panose="02040602050505020304" pitchFamily="18" charset="0"/>
                <a:sym typeface="Wingdings" panose="05000000000000000000" pitchFamily="2" charset="2"/>
              </a:rPr>
              <a:t>Shodno izostanku definicije javnog morala u formalnim izvorima prava EU i praksi Suda pravde, „svaka država članica sama određuje zahtjeve javnog morala na svojoj teritoriji u skladu sa svojim sistemom vrijednosti i u obliku koji ona izabere“  (Sud pravde). </a:t>
            </a:r>
          </a:p>
          <a:p>
            <a:pPr marL="0" indent="0" algn="just">
              <a:lnSpc>
                <a:spcPct val="100000"/>
              </a:lnSpc>
              <a:buNone/>
            </a:pPr>
            <a:r>
              <a:rPr lang="sr-Latn-ME" sz="1950" b="1" dirty="0">
                <a:effectLst/>
                <a:latin typeface="Lucida Bright" panose="02040602050505020304" pitchFamily="18" charset="0"/>
                <a:sym typeface="Wingdings" panose="05000000000000000000" pitchFamily="2" charset="2"/>
              </a:rPr>
              <a:t>Tako je Sud pravde opravdao holandsku zabranu uvoza pornografskog materijala iz moralnih razloga, dok slično opravdanje nije smatrao dovoljnim da bi opravdao takvu zabranu u slučaju Velike Britanije. </a:t>
            </a:r>
          </a:p>
          <a:p>
            <a:pPr marL="457200" indent="-457200" algn="just">
              <a:lnSpc>
                <a:spcPct val="100000"/>
              </a:lnSpc>
              <a:buFont typeface="+mj-lt"/>
              <a:buAutoNum type="arabicPeriod" startAt="2"/>
            </a:pPr>
            <a:r>
              <a:rPr lang="sr-Latn-ME" b="1" u="sng" dirty="0">
                <a:solidFill>
                  <a:srgbClr val="FF5050"/>
                </a:solidFill>
                <a:effectLst/>
                <a:latin typeface="Lucida Bright" panose="02040602050505020304" pitchFamily="18" charset="0"/>
                <a:sym typeface="Wingdings" panose="05000000000000000000" pitchFamily="2" charset="2"/>
              </a:rPr>
              <a:t>JAVNI POREDAK I JAVNA SIGURNOST (BEZBJEDNOST)</a:t>
            </a:r>
          </a:p>
          <a:p>
            <a:pPr marL="0" indent="0" algn="just">
              <a:lnSpc>
                <a:spcPct val="100000"/>
              </a:lnSpc>
              <a:buNone/>
            </a:pPr>
            <a:r>
              <a:rPr lang="sr-Latn-ME" b="1" dirty="0">
                <a:effectLst/>
                <a:latin typeface="Lucida Bright" panose="02040602050505020304" pitchFamily="18" charset="0"/>
                <a:sym typeface="Wingdings" panose="05000000000000000000" pitchFamily="2" charset="2"/>
              </a:rPr>
              <a:t>Pozivanje na javni poredak (i javnu bezbjednost) moguće je ako postoji stvarna i dovoljno teška prijetnja po temeljni interes društva. U praksi, Sud pravde ovaj osnov ograničenja rijetko i restriktivno </a:t>
            </a:r>
            <a:r>
              <a:rPr lang="en-GB" b="1" dirty="0" err="1">
                <a:effectLst/>
                <a:latin typeface="Lucida Bright" panose="02040602050505020304" pitchFamily="18" charset="0"/>
                <a:sym typeface="Wingdings" panose="05000000000000000000" pitchFamily="2" charset="2"/>
              </a:rPr>
              <a:t>prihvata</a:t>
            </a:r>
            <a:r>
              <a:rPr lang="sr-Latn-ME" b="1" dirty="0">
                <a:effectLst/>
                <a:latin typeface="Lucida Bright" panose="02040602050505020304" pitchFamily="18" charset="0"/>
                <a:sym typeface="Wingdings" panose="05000000000000000000" pitchFamily="2" charset="2"/>
              </a:rPr>
              <a:t>.</a:t>
            </a: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marL="0" indent="0" algn="just">
              <a:lnSpc>
                <a:spcPct val="100000"/>
              </a:lnSpc>
              <a:buNone/>
            </a:pPr>
            <a:endParaRPr lang="sr-Latn-ME" sz="1900" b="1" dirty="0">
              <a:effectLst/>
              <a:latin typeface="Lucida Bright" panose="02040602050505020304" pitchFamily="18" charset="0"/>
              <a:sym typeface="Wingdings" panose="05000000000000000000" pitchFamily="2" charset="2"/>
            </a:endParaRPr>
          </a:p>
          <a:p>
            <a:pPr marL="0" indent="0" algn="just">
              <a:lnSpc>
                <a:spcPct val="100000"/>
              </a:lnSpc>
              <a:buNone/>
            </a:pPr>
            <a:endParaRPr lang="sr-Latn-ME" sz="1950" b="1" dirty="0">
              <a:solidFill>
                <a:srgbClr val="FF5050"/>
              </a:solidFill>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7599" y="334421"/>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10010830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36" y="1196752"/>
            <a:ext cx="11773308" cy="648072"/>
          </a:xfrm>
        </p:spPr>
        <p:txBody>
          <a:bodyPr>
            <a:noAutofit/>
          </a:bodyPr>
          <a:lstStyle/>
          <a:p>
            <a:r>
              <a:rPr lang="sr-Latn-ME" sz="3600" dirty="0">
                <a:latin typeface="Lucida Fax" panose="02060602050505020204" pitchFamily="18" charset="0"/>
              </a:rPr>
              <a:t>SLOBODA KRETANJA ROBE </a:t>
            </a:r>
            <a:r>
              <a:rPr lang="sr-Latn-ME" sz="3000" dirty="0">
                <a:latin typeface="Lucida Fax" panose="02060602050505020204" pitchFamily="18" charset="0"/>
              </a:rPr>
              <a:t/>
            </a:r>
            <a:br>
              <a:rPr lang="sr-Latn-ME" sz="3000" dirty="0">
                <a:latin typeface="Lucida Fax" panose="02060602050505020204" pitchFamily="18" charset="0"/>
              </a:rPr>
            </a:br>
            <a:r>
              <a:rPr lang="sr-Latn-ME" sz="2500" dirty="0">
                <a:latin typeface="Lucida Fax" panose="02060602050505020204" pitchFamily="18" charset="0"/>
              </a:rPr>
              <a:t>- Dozvoljena ograničenja slobode kretanja robe -</a:t>
            </a:r>
            <a:br>
              <a:rPr lang="sr-Latn-ME" sz="2500" dirty="0">
                <a:latin typeface="Lucida Fax" panose="02060602050505020204" pitchFamily="18" charset="0"/>
              </a:rPr>
            </a:br>
            <a:endParaRPr lang="en-US" sz="25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ctr">
              <a:lnSpc>
                <a:spcPct val="100000"/>
              </a:lnSpc>
              <a:buNone/>
            </a:pPr>
            <a:r>
              <a:rPr lang="sr-Latn-ME" sz="1950" b="1" u="sng" dirty="0">
                <a:solidFill>
                  <a:srgbClr val="FF5050"/>
                </a:solidFill>
                <a:effectLst/>
                <a:latin typeface="Lucida Bright" panose="02040602050505020304" pitchFamily="18" charset="0"/>
                <a:sym typeface="Wingdings" panose="05000000000000000000" pitchFamily="2" charset="2"/>
              </a:rPr>
              <a:t>PISANI RAZLOZI </a:t>
            </a:r>
            <a:r>
              <a:rPr lang="sr-Latn-ME" sz="1950" b="1" dirty="0">
                <a:effectLst/>
                <a:latin typeface="Lucida Bright" panose="02040602050505020304" pitchFamily="18" charset="0"/>
                <a:sym typeface="Wingdings" panose="05000000000000000000" pitchFamily="2" charset="2"/>
              </a:rPr>
              <a:t>OPRAVDANJA KOLIČINSKIH OGRANIČENJA KRETANJA ROBE I MJERA JEDNAKOG UČINKA (član 36. UFEU</a:t>
            </a:r>
            <a:r>
              <a:rPr lang="sr-Latn-ME" sz="1950" b="1" dirty="0">
                <a:solidFill>
                  <a:srgbClr val="FF5050"/>
                </a:solidFill>
                <a:effectLst/>
                <a:latin typeface="Lucida Bright" panose="02040602050505020304" pitchFamily="18" charset="0"/>
                <a:sym typeface="Wingdings" panose="05000000000000000000" pitchFamily="2" charset="2"/>
              </a:rPr>
              <a:t>)</a:t>
            </a:r>
          </a:p>
          <a:p>
            <a:pPr marL="457200" indent="-457200" algn="just">
              <a:lnSpc>
                <a:spcPct val="100000"/>
              </a:lnSpc>
              <a:buFont typeface="+mj-lt"/>
              <a:buAutoNum type="arabicPeriod" startAt="3"/>
            </a:pPr>
            <a:r>
              <a:rPr lang="sr-Latn-ME" sz="1950" b="1" u="sng" dirty="0">
                <a:solidFill>
                  <a:srgbClr val="FF5050"/>
                </a:solidFill>
                <a:effectLst/>
                <a:latin typeface="Lucida Bright" panose="02040602050505020304" pitchFamily="18" charset="0"/>
                <a:sym typeface="Wingdings" panose="05000000000000000000" pitchFamily="2" charset="2"/>
              </a:rPr>
              <a:t>ZAŠTITA ZDRAVLJA I ŽIVOTA LJUDI</a:t>
            </a:r>
            <a:endParaRPr lang="sr-Latn-ME" sz="1950" b="1" dirty="0">
              <a:solidFill>
                <a:srgbClr val="FF5050"/>
              </a:solidFill>
              <a:effectLst/>
              <a:latin typeface="Lucida Bright" panose="02040602050505020304" pitchFamily="18" charset="0"/>
              <a:sym typeface="Wingdings" panose="05000000000000000000" pitchFamily="2" charset="2"/>
            </a:endParaRPr>
          </a:p>
          <a:p>
            <a:pPr marL="0" indent="0" algn="just">
              <a:lnSpc>
                <a:spcPct val="100000"/>
              </a:lnSpc>
              <a:buNone/>
            </a:pPr>
            <a:r>
              <a:rPr lang="sr-Latn-ME" sz="1950" b="1" dirty="0">
                <a:effectLst/>
                <a:latin typeface="Lucida Bright" panose="02040602050505020304" pitchFamily="18" charset="0"/>
                <a:sym typeface="Wingdings" panose="05000000000000000000" pitchFamily="2" charset="2"/>
              </a:rPr>
              <a:t>Ovo je najčešće korišćeni razlog ograničenja slobode kretanja robe u praksi, između ostalog, jer nije razrađen formalnim izvorima prava ili u praksi Suda pravde.</a:t>
            </a:r>
          </a:p>
          <a:p>
            <a:pPr marL="0" indent="0" algn="just">
              <a:lnSpc>
                <a:spcPct val="100000"/>
              </a:lnSpc>
              <a:buNone/>
            </a:pPr>
            <a:r>
              <a:rPr lang="sr-Latn-ME" sz="1950" b="1" dirty="0">
                <a:effectLst/>
                <a:latin typeface="Lucida Bright" panose="02040602050505020304" pitchFamily="18" charset="0"/>
                <a:sym typeface="Wingdings" panose="05000000000000000000" pitchFamily="2" charset="2"/>
              </a:rPr>
              <a:t> U tom smislu, poseban je značaj naučnih dokaza o zdravstvenom riziku koji uvoz ili izvoz određene robe nosi sa sobom. Ipak, zdravstvene kontrole su opravdane samo ukoliko iste i sa istim ciljem već nijesu izvršene u zemlji porijekla robe ili drugoj državi članici. U suprotnom su suvišne. </a:t>
            </a:r>
          </a:p>
          <a:p>
            <a:pPr marL="457200" indent="-457200" algn="just">
              <a:lnSpc>
                <a:spcPct val="100000"/>
              </a:lnSpc>
              <a:buFont typeface="+mj-lt"/>
              <a:buAutoNum type="arabicPeriod" startAt="4"/>
            </a:pPr>
            <a:r>
              <a:rPr lang="sr-Latn-ME" b="1" u="sng" dirty="0">
                <a:solidFill>
                  <a:srgbClr val="FF5050"/>
                </a:solidFill>
                <a:effectLst/>
                <a:latin typeface="Lucida Bright" panose="02040602050505020304" pitchFamily="18" charset="0"/>
                <a:sym typeface="Wingdings" panose="05000000000000000000" pitchFamily="2" charset="2"/>
              </a:rPr>
              <a:t>ZAŠTITA ŽIVOTINJA I BILJAKA </a:t>
            </a:r>
          </a:p>
          <a:p>
            <a:pPr marL="0" indent="0" algn="just">
              <a:lnSpc>
                <a:spcPct val="100000"/>
              </a:lnSpc>
              <a:buNone/>
            </a:pPr>
            <a:r>
              <a:rPr lang="sr-Latn-ME" b="1" dirty="0">
                <a:effectLst/>
                <a:latin typeface="Lucida Bright" panose="02040602050505020304" pitchFamily="18" charset="0"/>
                <a:sym typeface="Wingdings" panose="05000000000000000000" pitchFamily="2" charset="2"/>
              </a:rPr>
              <a:t>U tom smislu, dozvoljena su ograničenja koja su nepohodna za održanje određene vrste, pri čemu nije nužno da joj prijeti istrebljenje. </a:t>
            </a:r>
          </a:p>
          <a:p>
            <a:pPr marL="0" indent="0" algn="just">
              <a:lnSpc>
                <a:spcPct val="100000"/>
              </a:lnSpc>
              <a:buNone/>
            </a:pPr>
            <a:r>
              <a:rPr lang="sr-Latn-ME" b="1" dirty="0">
                <a:effectLst/>
                <a:latin typeface="Lucida Bright" panose="02040602050505020304" pitchFamily="18" charset="0"/>
                <a:sym typeface="Wingdings" panose="05000000000000000000" pitchFamily="2" charset="2"/>
              </a:rPr>
              <a:t>Takođe, dozvoljene su i mjere kojima se štiti njihovo dobrostanje (način držanja životinja i sl.)</a:t>
            </a:r>
          </a:p>
          <a:p>
            <a:pPr marL="0" indent="0" algn="just">
              <a:lnSpc>
                <a:spcPct val="100000"/>
              </a:lnSpc>
              <a:buNone/>
            </a:pPr>
            <a:endParaRPr lang="sr-Latn-ME" sz="1900" b="1" dirty="0">
              <a:effectLst/>
              <a:latin typeface="Lucida Bright" panose="02040602050505020304" pitchFamily="18" charset="0"/>
              <a:sym typeface="Wingdings" panose="05000000000000000000" pitchFamily="2" charset="2"/>
            </a:endParaRPr>
          </a:p>
          <a:p>
            <a:pPr marL="0" indent="0" algn="just">
              <a:lnSpc>
                <a:spcPct val="100000"/>
              </a:lnSpc>
              <a:buNone/>
            </a:pPr>
            <a:endParaRPr lang="sr-Latn-ME" sz="1950" b="1" dirty="0">
              <a:solidFill>
                <a:srgbClr val="FF5050"/>
              </a:solidFill>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7599" y="334421"/>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26686689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36" y="1196752"/>
            <a:ext cx="11773308" cy="648072"/>
          </a:xfrm>
        </p:spPr>
        <p:txBody>
          <a:bodyPr>
            <a:noAutofit/>
          </a:bodyPr>
          <a:lstStyle/>
          <a:p>
            <a:r>
              <a:rPr lang="sr-Latn-ME" sz="3600" dirty="0">
                <a:latin typeface="Lucida Fax" panose="02060602050505020204" pitchFamily="18" charset="0"/>
              </a:rPr>
              <a:t>SLOBODA KRETANJA ROBE </a:t>
            </a:r>
            <a:r>
              <a:rPr lang="sr-Latn-ME" sz="3000" dirty="0">
                <a:latin typeface="Lucida Fax" panose="02060602050505020204" pitchFamily="18" charset="0"/>
              </a:rPr>
              <a:t/>
            </a:r>
            <a:br>
              <a:rPr lang="sr-Latn-ME" sz="3000" dirty="0">
                <a:latin typeface="Lucida Fax" panose="02060602050505020204" pitchFamily="18" charset="0"/>
              </a:rPr>
            </a:br>
            <a:r>
              <a:rPr lang="sr-Latn-ME" sz="2500" dirty="0">
                <a:latin typeface="Lucida Fax" panose="02060602050505020204" pitchFamily="18" charset="0"/>
              </a:rPr>
              <a:t>- Dozvoljena ograničenja slobode kretanja robe -</a:t>
            </a:r>
            <a:br>
              <a:rPr lang="sr-Latn-ME" sz="2500" dirty="0">
                <a:latin typeface="Lucida Fax" panose="02060602050505020204" pitchFamily="18" charset="0"/>
              </a:rPr>
            </a:br>
            <a:endParaRPr lang="en-US" sz="25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ctr">
              <a:lnSpc>
                <a:spcPct val="100000"/>
              </a:lnSpc>
              <a:buNone/>
            </a:pPr>
            <a:r>
              <a:rPr lang="sr-Latn-ME" sz="1900" b="1" u="sng" dirty="0">
                <a:solidFill>
                  <a:srgbClr val="FF5050"/>
                </a:solidFill>
                <a:effectLst/>
                <a:latin typeface="Lucida Bright" panose="02040602050505020304" pitchFamily="18" charset="0"/>
                <a:sym typeface="Wingdings" panose="05000000000000000000" pitchFamily="2" charset="2"/>
              </a:rPr>
              <a:t>PISANI RAZLOZI </a:t>
            </a:r>
            <a:r>
              <a:rPr lang="sr-Latn-ME" sz="1900" b="1" dirty="0">
                <a:effectLst/>
                <a:latin typeface="Lucida Bright" panose="02040602050505020304" pitchFamily="18" charset="0"/>
                <a:sym typeface="Wingdings" panose="05000000000000000000" pitchFamily="2" charset="2"/>
              </a:rPr>
              <a:t>OPRAVDANJA KOLIČINSKIH OGRANIČENJA KRETANJA ROBE I MJERA JEDNAKOG UČINKA (član 36. UFEU)</a:t>
            </a:r>
          </a:p>
          <a:p>
            <a:pPr marL="457200" indent="-457200" algn="just">
              <a:lnSpc>
                <a:spcPct val="100000"/>
              </a:lnSpc>
              <a:buFont typeface="+mj-lt"/>
              <a:buAutoNum type="arabicPeriod" startAt="5"/>
            </a:pPr>
            <a:r>
              <a:rPr lang="sr-Latn-ME" sz="1900" b="1" u="sng" dirty="0">
                <a:solidFill>
                  <a:srgbClr val="FF5050"/>
                </a:solidFill>
                <a:effectLst/>
                <a:latin typeface="Lucida Bright" panose="02040602050505020304" pitchFamily="18" charset="0"/>
                <a:sym typeface="Wingdings" panose="05000000000000000000" pitchFamily="2" charset="2"/>
              </a:rPr>
              <a:t>ZAŠTITA NACIONALNOG KULTURNOG DOBRA OD UMJETNIČKE, ISTORIJSKE ILI ARHEOLOŠKE VRIJEDNOSTI</a:t>
            </a:r>
            <a:endParaRPr lang="sr-Latn-ME" sz="1900" b="1" dirty="0">
              <a:solidFill>
                <a:srgbClr val="FF5050"/>
              </a:solidFill>
              <a:effectLst/>
              <a:latin typeface="Lucida Bright" panose="02040602050505020304" pitchFamily="18" charset="0"/>
              <a:sym typeface="Wingdings" panose="05000000000000000000" pitchFamily="2" charset="2"/>
            </a:endParaRPr>
          </a:p>
          <a:p>
            <a:pPr marL="0" indent="0" algn="just">
              <a:lnSpc>
                <a:spcPct val="100000"/>
              </a:lnSpc>
              <a:buNone/>
            </a:pPr>
            <a:r>
              <a:rPr lang="sr-Latn-ME" sz="1900" b="1" dirty="0">
                <a:effectLst/>
                <a:latin typeface="Lucida Bright" panose="02040602050505020304" pitchFamily="18" charset="0"/>
                <a:sym typeface="Wingdings" panose="05000000000000000000" pitchFamily="2" charset="2"/>
              </a:rPr>
              <a:t>Dosad nije bilo takvih slučajeva, ali se kod ovog razloga opravdanja, u teoriji, primarnim dozvoljenim ograničenjem smatra zabrana izvoza kulturnih dobara. </a:t>
            </a:r>
          </a:p>
          <a:p>
            <a:pPr marL="457200" indent="-457200" algn="just">
              <a:lnSpc>
                <a:spcPct val="100000"/>
              </a:lnSpc>
              <a:buFont typeface="+mj-lt"/>
              <a:buAutoNum type="arabicPeriod" startAt="6"/>
            </a:pPr>
            <a:r>
              <a:rPr lang="sr-Latn-ME" sz="1900" b="1" u="sng" dirty="0">
                <a:solidFill>
                  <a:srgbClr val="FF5050"/>
                </a:solidFill>
                <a:effectLst/>
                <a:latin typeface="Lucida Bright" panose="02040602050505020304" pitchFamily="18" charset="0"/>
                <a:sym typeface="Wingdings" panose="05000000000000000000" pitchFamily="2" charset="2"/>
              </a:rPr>
              <a:t>ZAŠTITA INDUSTRIJSKOG ILI KOMERCIJALNOG VLASNIŠTVA</a:t>
            </a:r>
          </a:p>
          <a:p>
            <a:pPr marL="0" indent="0" algn="just">
              <a:lnSpc>
                <a:spcPct val="100000"/>
              </a:lnSpc>
              <a:buNone/>
            </a:pPr>
            <a:r>
              <a:rPr lang="sr-Latn-ME" sz="1800" b="1" dirty="0">
                <a:effectLst/>
                <a:latin typeface="Lucida Bright" panose="02040602050505020304" pitchFamily="18" charset="0"/>
                <a:sym typeface="Wingdings" panose="05000000000000000000" pitchFamily="2" charset="2"/>
              </a:rPr>
              <a:t>Pod ovom formulacijom se podrazumijevaju isključiva prava vlasnika ili nosilaca prava iz patenata, korisnih modela, uzoraka i modela, prava za zaštitu biljnih vrsta, žigova, trgovačkog imena, geografske oznake porijekla, autorskih i srodnih prava. </a:t>
            </a:r>
            <a:r>
              <a:rPr lang="sr-Latn-ME" sz="1800" b="1" u="sng" dirty="0">
                <a:effectLst/>
                <a:latin typeface="Lucida Bright" panose="02040602050505020304" pitchFamily="18" charset="0"/>
                <a:sym typeface="Wingdings" panose="05000000000000000000" pitchFamily="2" charset="2"/>
              </a:rPr>
              <a:t>Dakle, prava intelektualne svojine (bez obzira na specifičnu formulaciju). </a:t>
            </a:r>
          </a:p>
          <a:p>
            <a:pPr marL="0" indent="0" algn="just">
              <a:lnSpc>
                <a:spcPct val="100000"/>
              </a:lnSpc>
              <a:buNone/>
            </a:pPr>
            <a:r>
              <a:rPr lang="sr-Latn-ME" sz="1800" b="1" dirty="0">
                <a:effectLst/>
                <a:latin typeface="Lucida Bright" panose="02040602050505020304" pitchFamily="18" charset="0"/>
                <a:sym typeface="Wingdings" panose="05000000000000000000" pitchFamily="2" charset="2"/>
              </a:rPr>
              <a:t>Titular prava ima monopol na teritoriji države u kojoj je registrovao svoje pravo (industrijske svojine), ali se ne može protiviti uvozu proizvoda obuhvaćenih njegovim pravom, ako su u promet pušteni u drugoj državi članici uz njegovu saglasnost ili od strane njega samog </a:t>
            </a:r>
            <a:r>
              <a:rPr lang="sr-Latn-ME" sz="1800" b="1" dirty="0">
                <a:solidFill>
                  <a:srgbClr val="FFFF99"/>
                </a:solidFill>
                <a:effectLst/>
                <a:latin typeface="Lucida Bright" panose="02040602050505020304" pitchFamily="18" charset="0"/>
                <a:sym typeface="Wingdings" panose="05000000000000000000" pitchFamily="2" charset="2"/>
              </a:rPr>
              <a:t>(princip „unijskog ispcrpljenja prava</a:t>
            </a:r>
            <a:r>
              <a:rPr lang="sr-Latn-ME" sz="1800" b="1" dirty="0">
                <a:effectLst/>
                <a:latin typeface="Lucida Bright" panose="02040602050505020304" pitchFamily="18" charset="0"/>
                <a:sym typeface="Wingdings" panose="05000000000000000000" pitchFamily="2" charset="2"/>
              </a:rPr>
              <a:t>“). Time se izbjegava kolizija prava IS i sloboda unutrašnjeg tržišta EU. </a:t>
            </a:r>
          </a:p>
          <a:p>
            <a:pPr marL="0" indent="0" algn="just">
              <a:lnSpc>
                <a:spcPct val="100000"/>
              </a:lnSpc>
              <a:buNone/>
            </a:pPr>
            <a:endParaRPr lang="sr-Latn-ME" sz="1950" b="1" dirty="0">
              <a:solidFill>
                <a:srgbClr val="FF5050"/>
              </a:solidFill>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7599" y="334421"/>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22845907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36" y="1196752"/>
            <a:ext cx="11773308" cy="648072"/>
          </a:xfrm>
        </p:spPr>
        <p:txBody>
          <a:bodyPr>
            <a:noAutofit/>
          </a:bodyPr>
          <a:lstStyle/>
          <a:p>
            <a:r>
              <a:rPr lang="sr-Latn-ME" sz="3600" dirty="0">
                <a:latin typeface="Lucida Fax" panose="02060602050505020204" pitchFamily="18" charset="0"/>
              </a:rPr>
              <a:t>SLOBODA KRETANJA ROBE </a:t>
            </a:r>
            <a:r>
              <a:rPr lang="sr-Latn-ME" sz="3000" dirty="0">
                <a:latin typeface="Lucida Fax" panose="02060602050505020204" pitchFamily="18" charset="0"/>
              </a:rPr>
              <a:t/>
            </a:r>
            <a:br>
              <a:rPr lang="sr-Latn-ME" sz="3000" dirty="0">
                <a:latin typeface="Lucida Fax" panose="02060602050505020204" pitchFamily="18" charset="0"/>
              </a:rPr>
            </a:br>
            <a:r>
              <a:rPr lang="sr-Latn-ME" sz="2500" dirty="0">
                <a:latin typeface="Lucida Fax" panose="02060602050505020204" pitchFamily="18" charset="0"/>
              </a:rPr>
              <a:t>- Dozvoljena ograničenja slobode kretanja robe -</a:t>
            </a:r>
            <a:br>
              <a:rPr lang="sr-Latn-ME" sz="2500" dirty="0">
                <a:latin typeface="Lucida Fax" panose="02060602050505020204" pitchFamily="18" charset="0"/>
              </a:rPr>
            </a:br>
            <a:endParaRPr lang="en-US" sz="25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just">
              <a:lnSpc>
                <a:spcPct val="100000"/>
              </a:lnSpc>
              <a:buNone/>
            </a:pPr>
            <a:r>
              <a:rPr lang="sr-Latn-ME" b="1" u="sng" dirty="0">
                <a:solidFill>
                  <a:srgbClr val="FF5050"/>
                </a:solidFill>
                <a:effectLst/>
                <a:latin typeface="Lucida Bright" panose="02040602050505020304" pitchFamily="18" charset="0"/>
                <a:sym typeface="Wingdings" panose="05000000000000000000" pitchFamily="2" charset="2"/>
              </a:rPr>
              <a:t>NEPISANI RAZLOZI </a:t>
            </a:r>
            <a:r>
              <a:rPr lang="sr-Latn-ME" b="1" dirty="0">
                <a:effectLst/>
                <a:latin typeface="Lucida Bright" panose="02040602050505020304" pitchFamily="18" charset="0"/>
                <a:sym typeface="Wingdings" panose="05000000000000000000" pitchFamily="2" charset="2"/>
              </a:rPr>
              <a:t>OPRAVDANJA NEDISKRIMINATORNIH MJERA JEDNAKOG UČINKA </a:t>
            </a:r>
          </a:p>
          <a:p>
            <a:pPr marL="0" indent="0" algn="just">
              <a:lnSpc>
                <a:spcPct val="100000"/>
              </a:lnSpc>
              <a:buNone/>
            </a:pPr>
            <a:r>
              <a:rPr lang="sr-Latn-ME" sz="1800" b="1" dirty="0">
                <a:effectLst/>
                <a:latin typeface="Lucida Bright" panose="02040602050505020304" pitchFamily="18" charset="0"/>
                <a:sym typeface="Wingdings" panose="05000000000000000000" pitchFamily="2" charset="2"/>
              </a:rPr>
              <a:t>Pisani razlozi opravdanja bili su nedovoljni za opravdanje svih objektivno potrebnih </a:t>
            </a:r>
            <a:r>
              <a:rPr lang="sr-Latn-ME" sz="1800" b="1" u="sng" dirty="0">
                <a:effectLst/>
                <a:latin typeface="Lucida Bright" panose="02040602050505020304" pitchFamily="18" charset="0"/>
                <a:sym typeface="Wingdings" panose="05000000000000000000" pitchFamily="2" charset="2"/>
              </a:rPr>
              <a:t>nediskriminatornih mjera jednakog učinka kao količinska ograničenja</a:t>
            </a:r>
            <a:r>
              <a:rPr lang="sr-Latn-ME" sz="1800" b="1" dirty="0">
                <a:effectLst/>
                <a:latin typeface="Lucida Bright" panose="02040602050505020304" pitchFamily="18" charset="0"/>
                <a:sym typeface="Wingdings" panose="05000000000000000000" pitchFamily="2" charset="2"/>
              </a:rPr>
              <a:t>. Zato u slučaju </a:t>
            </a:r>
            <a:r>
              <a:rPr lang="sr-Latn-ME" sz="1800" b="1" i="1" dirty="0">
                <a:effectLst/>
                <a:latin typeface="Lucida Bright" panose="02040602050505020304" pitchFamily="18" charset="0"/>
                <a:sym typeface="Wingdings" panose="05000000000000000000" pitchFamily="2" charset="2"/>
              </a:rPr>
              <a:t>Cassis de Dijon </a:t>
            </a:r>
            <a:r>
              <a:rPr lang="sr-Latn-ME" sz="1800" b="1" dirty="0">
                <a:effectLst/>
                <a:latin typeface="Lucida Bright" panose="02040602050505020304" pitchFamily="18" charset="0"/>
                <a:sym typeface="Wingdings" panose="05000000000000000000" pitchFamily="2" charset="2"/>
              </a:rPr>
              <a:t>(C-120/78), Sud pravde i izričito uvodi tzv. „</a:t>
            </a:r>
            <a:r>
              <a:rPr lang="sr-Latn-ME" sz="1800" b="1" dirty="0">
                <a:solidFill>
                  <a:srgbClr val="FF5050"/>
                </a:solidFill>
                <a:effectLst/>
                <a:latin typeface="Lucida Bright" panose="02040602050505020304" pitchFamily="18" charset="0"/>
                <a:sym typeface="Wingdings" panose="05000000000000000000" pitchFamily="2" charset="2"/>
              </a:rPr>
              <a:t>prinudne zahtjeve od opšteg interesa</a:t>
            </a:r>
            <a:r>
              <a:rPr lang="sr-Latn-ME" sz="1800" b="1" dirty="0">
                <a:effectLst/>
                <a:latin typeface="Lucida Bright" panose="02040602050505020304" pitchFamily="18" charset="0"/>
                <a:sym typeface="Wingdings" panose="05000000000000000000" pitchFamily="2" charset="2"/>
              </a:rPr>
              <a:t>“. Riječ je razlozima („dozvoljenim ograničenjima“) kojima se mogu dodatno (mimo pisanih opravdanja) opravdati ograničenja slobode slobode kretanja robe (</a:t>
            </a:r>
            <a:r>
              <a:rPr lang="sr-Latn-ME" sz="1800" b="1" u="sng" dirty="0">
                <a:effectLst/>
                <a:latin typeface="Lucida Bright" panose="02040602050505020304" pitchFamily="18" charset="0"/>
                <a:sym typeface="Wingdings" panose="05000000000000000000" pitchFamily="2" charset="2"/>
              </a:rPr>
              <a:t>kasnije i ostalih sloboda</a:t>
            </a:r>
            <a:r>
              <a:rPr lang="sr-Latn-ME" sz="1800" b="1" dirty="0">
                <a:effectLst/>
                <a:latin typeface="Lucida Bright" panose="02040602050505020304" pitchFamily="18" charset="0"/>
                <a:sym typeface="Wingdings" panose="05000000000000000000" pitchFamily="2" charset="2"/>
              </a:rPr>
              <a:t>). U pitanju su: </a:t>
            </a:r>
          </a:p>
          <a:p>
            <a:pPr marL="457200" indent="-457200" algn="just">
              <a:lnSpc>
                <a:spcPct val="100000"/>
              </a:lnSpc>
              <a:buAutoNum type="arabicParenR"/>
            </a:pPr>
            <a:r>
              <a:rPr lang="sr-Latn-ME" sz="1800" b="1" dirty="0">
                <a:solidFill>
                  <a:srgbClr val="FFFF99"/>
                </a:solidFill>
                <a:effectLst/>
                <a:latin typeface="Lucida Bright" panose="02040602050505020304" pitchFamily="18" charset="0"/>
                <a:sym typeface="Wingdings" panose="05000000000000000000" pitchFamily="2" charset="2"/>
              </a:rPr>
              <a:t>djelotvoran poreski nadzor, </a:t>
            </a:r>
          </a:p>
          <a:p>
            <a:pPr marL="457200" indent="-457200" algn="just">
              <a:lnSpc>
                <a:spcPct val="100000"/>
              </a:lnSpc>
              <a:buAutoNum type="arabicParenR"/>
            </a:pPr>
            <a:r>
              <a:rPr lang="sr-Latn-ME" sz="1800" b="1" dirty="0">
                <a:solidFill>
                  <a:srgbClr val="FFFF99"/>
                </a:solidFill>
                <a:effectLst/>
                <a:latin typeface="Lucida Bright" panose="02040602050505020304" pitchFamily="18" charset="0"/>
                <a:sym typeface="Wingdings" panose="05000000000000000000" pitchFamily="2" charset="2"/>
              </a:rPr>
              <a:t>zaštita javnog zdravlja (?),</a:t>
            </a:r>
          </a:p>
          <a:p>
            <a:pPr marL="457200" indent="-457200" algn="just">
              <a:lnSpc>
                <a:spcPct val="100000"/>
              </a:lnSpc>
              <a:buAutoNum type="arabicParenR"/>
            </a:pPr>
            <a:r>
              <a:rPr lang="sr-Latn-ME" sz="1800" b="1" dirty="0">
                <a:solidFill>
                  <a:srgbClr val="FFFF99"/>
                </a:solidFill>
                <a:effectLst/>
                <a:latin typeface="Lucida Bright" panose="02040602050505020304" pitchFamily="18" charset="0"/>
                <a:sym typeface="Wingdings" panose="05000000000000000000" pitchFamily="2" charset="2"/>
              </a:rPr>
              <a:t>poštenje u privrednim poslovima (nenarušavanje konkurencije), </a:t>
            </a:r>
          </a:p>
          <a:p>
            <a:pPr marL="457200" indent="-457200" algn="just">
              <a:lnSpc>
                <a:spcPct val="100000"/>
              </a:lnSpc>
              <a:buAutoNum type="arabicParenR"/>
            </a:pPr>
            <a:r>
              <a:rPr lang="sr-Latn-ME" sz="1800" b="1" dirty="0">
                <a:solidFill>
                  <a:srgbClr val="FFFF99"/>
                </a:solidFill>
                <a:effectLst/>
                <a:latin typeface="Lucida Bright" panose="02040602050505020304" pitchFamily="18" charset="0"/>
                <a:sym typeface="Wingdings" panose="05000000000000000000" pitchFamily="2" charset="2"/>
              </a:rPr>
              <a:t>zaštita potrošača. </a:t>
            </a:r>
          </a:p>
          <a:p>
            <a:pPr marL="0" indent="0" algn="just">
              <a:lnSpc>
                <a:spcPct val="100000"/>
              </a:lnSpc>
              <a:buNone/>
            </a:pPr>
            <a:r>
              <a:rPr lang="sr-Latn-ME" sz="1800" b="1" dirty="0">
                <a:effectLst/>
                <a:latin typeface="Lucida Bright" panose="02040602050505020304" pitchFamily="18" charset="0"/>
                <a:sym typeface="Wingdings" panose="05000000000000000000" pitchFamily="2" charset="2"/>
              </a:rPr>
              <a:t>Nakon slučaja </a:t>
            </a:r>
            <a:r>
              <a:rPr lang="sr-Latn-ME" sz="1800" b="1" i="1" dirty="0">
                <a:effectLst/>
                <a:latin typeface="Lucida Bright" panose="02040602050505020304" pitchFamily="18" charset="0"/>
                <a:sym typeface="Wingdings" panose="05000000000000000000" pitchFamily="2" charset="2"/>
              </a:rPr>
              <a:t>Cassis de Dijon</a:t>
            </a:r>
            <a:r>
              <a:rPr lang="sr-Latn-ME" sz="1800" b="1" dirty="0">
                <a:effectLst/>
                <a:latin typeface="Lucida Bright" panose="02040602050505020304" pitchFamily="18" charset="0"/>
                <a:sym typeface="Wingdings" panose="05000000000000000000" pitchFamily="2" charset="2"/>
              </a:rPr>
              <a:t>, ustanovljeni su </a:t>
            </a:r>
            <a:r>
              <a:rPr lang="sr-Latn-ME" sz="1800" b="1" i="1" dirty="0">
                <a:effectLst/>
                <a:latin typeface="Lucida Bright" panose="02040602050505020304" pitchFamily="18" charset="0"/>
                <a:sym typeface="Wingdings" panose="05000000000000000000" pitchFamily="2" charset="2"/>
              </a:rPr>
              <a:t>ad hoc </a:t>
            </a:r>
            <a:r>
              <a:rPr lang="sr-Latn-ME" sz="1800" b="1" dirty="0">
                <a:effectLst/>
                <a:latin typeface="Lucida Bright" panose="02040602050505020304" pitchFamily="18" charset="0"/>
                <a:sym typeface="Wingdings" panose="05000000000000000000" pitchFamily="2" charset="2"/>
              </a:rPr>
              <a:t>i drugi prinudni zahtjevi od opšteg interesa: zaštita okoline, raznolikost medija, zaštita kulture, zaštita radnika, zaštita sigurnosti saobraćaja i zaštita osnovnih prava iz Povelje EU (e.g. pravo na mirno okupljanje) i drugi. </a:t>
            </a:r>
            <a:r>
              <a:rPr lang="sr-Latn-ME" sz="1800" b="1" dirty="0">
                <a:solidFill>
                  <a:srgbClr val="FF5050"/>
                </a:solidFill>
                <a:effectLst/>
                <a:latin typeface="Lucida Bright" panose="02040602050505020304" pitchFamily="18" charset="0"/>
                <a:sym typeface="Wingdings" panose="05000000000000000000" pitchFamily="2" charset="2"/>
              </a:rPr>
              <a:t>Lista je otvorena, a Sud pravde ne uvodi poseban kriterijum za njihovu razradu…</a:t>
            </a:r>
            <a:r>
              <a:rPr lang="sr-Latn-ME" sz="1800" b="1" dirty="0">
                <a:solidFill>
                  <a:srgbClr val="FFFF99"/>
                </a:solidFill>
                <a:effectLst/>
                <a:latin typeface="Lucida Bright" panose="02040602050505020304" pitchFamily="18" charset="0"/>
                <a:sym typeface="Wingdings" panose="05000000000000000000" pitchFamily="2" charset="2"/>
              </a:rPr>
              <a:t>(zašto?) </a:t>
            </a:r>
            <a:r>
              <a:rPr lang="sr-Latn-ME" sz="1800" b="1" dirty="0">
                <a:effectLst/>
                <a:latin typeface="Lucida Bright" panose="02040602050505020304" pitchFamily="18" charset="0"/>
                <a:sym typeface="Wingdings" panose="05000000000000000000" pitchFamily="2" charset="2"/>
              </a:rPr>
              <a:t>Uz to, neizostavno važi, tj. primjenjuje se</a:t>
            </a:r>
            <a:r>
              <a:rPr lang="sr-Latn-ME" sz="1800" b="1" dirty="0">
                <a:solidFill>
                  <a:srgbClr val="FF5050"/>
                </a:solidFill>
                <a:effectLst/>
                <a:latin typeface="Lucida Bright" panose="02040602050505020304" pitchFamily="18" charset="0"/>
                <a:sym typeface="Wingdings" panose="05000000000000000000" pitchFamily="2" charset="2"/>
              </a:rPr>
              <a:t> PRINCIP PROPORCIONALNOSTI </a:t>
            </a:r>
            <a:r>
              <a:rPr lang="sr-Latn-ME" sz="1800" b="1" dirty="0">
                <a:effectLst/>
                <a:latin typeface="Lucida Bright" panose="02040602050505020304" pitchFamily="18" charset="0"/>
                <a:sym typeface="Wingdings" panose="05000000000000000000" pitchFamily="2" charset="2"/>
              </a:rPr>
              <a:t>(</a:t>
            </a:r>
            <a:r>
              <a:rPr lang="sr-Latn-ME" sz="1800" b="1" dirty="0">
                <a:solidFill>
                  <a:srgbClr val="FF5050"/>
                </a:solidFill>
                <a:effectLst/>
                <a:latin typeface="Lucida Bright" panose="02040602050505020304" pitchFamily="18" charset="0"/>
                <a:sym typeface="Wingdings" panose="05000000000000000000" pitchFamily="2" charset="2"/>
              </a:rPr>
              <a:t>prikladnost, nužnost, primjerenost i legitiminost</a:t>
            </a:r>
            <a:r>
              <a:rPr lang="sr-Latn-ME" sz="1800" b="1" dirty="0">
                <a:effectLst/>
                <a:latin typeface="Lucida Bright" panose="02040602050505020304" pitchFamily="18" charset="0"/>
                <a:sym typeface="Wingdings" panose="05000000000000000000" pitchFamily="2" charset="2"/>
              </a:rPr>
              <a:t>)  mjere)! </a:t>
            </a:r>
          </a:p>
          <a:p>
            <a:pPr marL="0" indent="0" algn="just">
              <a:lnSpc>
                <a:spcPct val="100000"/>
              </a:lnSpc>
              <a:buNone/>
            </a:pPr>
            <a:endParaRPr lang="sr-Latn-ME" sz="1800" b="1" dirty="0">
              <a:solidFill>
                <a:srgbClr val="FFFF99"/>
              </a:solidFill>
              <a:effectLst/>
              <a:latin typeface="Lucida Bright" panose="02040602050505020304" pitchFamily="18" charset="0"/>
              <a:sym typeface="Wingdings" panose="05000000000000000000" pitchFamily="2" charset="2"/>
            </a:endParaRPr>
          </a:p>
          <a:p>
            <a:pPr marL="0" indent="0" algn="just">
              <a:lnSpc>
                <a:spcPct val="100000"/>
              </a:lnSpc>
              <a:buNone/>
            </a:pPr>
            <a:endParaRPr lang="sr-Latn-ME" sz="1950"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7599" y="334421"/>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18562838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36" y="1196752"/>
            <a:ext cx="11773308" cy="648072"/>
          </a:xfrm>
        </p:spPr>
        <p:txBody>
          <a:bodyPr>
            <a:noAutofit/>
          </a:bodyPr>
          <a:lstStyle/>
          <a:p>
            <a:r>
              <a:rPr lang="sr-Latn-ME" sz="3600" dirty="0">
                <a:latin typeface="Lucida Fax" panose="02060602050505020204" pitchFamily="18" charset="0"/>
              </a:rPr>
              <a:t>SLOBODA KRETANJA ROBE </a:t>
            </a:r>
            <a:r>
              <a:rPr lang="sr-Latn-ME" sz="3000" dirty="0">
                <a:latin typeface="Lucida Fax" panose="02060602050505020204" pitchFamily="18" charset="0"/>
              </a:rPr>
              <a:t/>
            </a:r>
            <a:br>
              <a:rPr lang="sr-Latn-ME" sz="3000" dirty="0">
                <a:latin typeface="Lucida Fax" panose="02060602050505020204" pitchFamily="18" charset="0"/>
              </a:rPr>
            </a:br>
            <a:r>
              <a:rPr lang="sr-Latn-ME" sz="2500" dirty="0">
                <a:latin typeface="Lucida Fax" panose="02060602050505020204" pitchFamily="18" charset="0"/>
              </a:rPr>
              <a:t>- Transformacija državnih trgovačkih monopola -</a:t>
            </a:r>
            <a:br>
              <a:rPr lang="sr-Latn-ME" sz="2500" dirty="0">
                <a:latin typeface="Lucida Fax" panose="02060602050505020204" pitchFamily="18" charset="0"/>
              </a:rPr>
            </a:br>
            <a:endParaRPr lang="en-US" sz="25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just">
              <a:lnSpc>
                <a:spcPct val="100000"/>
              </a:lnSpc>
              <a:buNone/>
            </a:pPr>
            <a:r>
              <a:rPr lang="sr-Latn-ME" sz="1950" b="1" dirty="0">
                <a:effectLst/>
                <a:latin typeface="Lucida Bright" panose="02040602050505020304" pitchFamily="18" charset="0"/>
                <a:sym typeface="Wingdings" panose="05000000000000000000" pitchFamily="2" charset="2"/>
              </a:rPr>
              <a:t>Prema čl. 37. UFEU, države članice su obavezne da transformišu svoje trgovačke monopole na takav način da se isključi svaka diskriminacija između državljana članica u pogledu uslova nabavke i plasiranja robe na tržište. </a:t>
            </a:r>
          </a:p>
          <a:p>
            <a:pPr marL="0" indent="0" algn="just">
              <a:lnSpc>
                <a:spcPct val="100000"/>
              </a:lnSpc>
              <a:buNone/>
            </a:pPr>
            <a:r>
              <a:rPr lang="sr-Latn-ME" sz="1950" b="1" dirty="0">
                <a:effectLst/>
                <a:latin typeface="Lucida Bright" panose="02040602050505020304" pitchFamily="18" charset="0"/>
                <a:sym typeface="Wingdings" panose="05000000000000000000" pitchFamily="2" charset="2"/>
              </a:rPr>
              <a:t>Čl. 37. UFEU se odnosi samo na trgovačke monopole, ali ne i na finansijske ili monopole usluga, </a:t>
            </a:r>
            <a:r>
              <a:rPr lang="sr-Latn-ME" sz="1950" b="1" dirty="0">
                <a:solidFill>
                  <a:srgbClr val="FF5050"/>
                </a:solidFill>
                <a:effectLst/>
                <a:latin typeface="Lucida Bright" panose="02040602050505020304" pitchFamily="18" charset="0"/>
                <a:sym typeface="Wingdings" panose="05000000000000000000" pitchFamily="2" charset="2"/>
              </a:rPr>
              <a:t>dakle samo na monopole koji se odnose na trgovinu robom između država članica. </a:t>
            </a:r>
          </a:p>
          <a:p>
            <a:pPr marL="0" indent="0" algn="just">
              <a:lnSpc>
                <a:spcPct val="100000"/>
              </a:lnSpc>
              <a:buNone/>
            </a:pPr>
            <a:r>
              <a:rPr lang="sr-Latn-ME" b="1" u="sng" dirty="0">
                <a:solidFill>
                  <a:srgbClr val="FF5050"/>
                </a:solidFill>
                <a:effectLst/>
                <a:latin typeface="Lucida Bright" panose="02040602050505020304" pitchFamily="18" charset="0"/>
                <a:sym typeface="Wingdings" panose="05000000000000000000" pitchFamily="2" charset="2"/>
              </a:rPr>
              <a:t>Cilj čl. 37. UFEU nije ukidanje državnih monopola</a:t>
            </a:r>
            <a:r>
              <a:rPr lang="sr-Latn-ME" b="1" dirty="0">
                <a:solidFill>
                  <a:srgbClr val="FF5050"/>
                </a:solidFill>
                <a:effectLst/>
                <a:latin typeface="Lucida Bright" panose="02040602050505020304" pitchFamily="18" charset="0"/>
                <a:sym typeface="Wingdings" panose="05000000000000000000" pitchFamily="2" charset="2"/>
              </a:rPr>
              <a:t>, </a:t>
            </a:r>
            <a:r>
              <a:rPr lang="sr-Latn-ME" b="1" dirty="0">
                <a:effectLst/>
                <a:latin typeface="Lucida Bright" panose="02040602050505020304" pitchFamily="18" charset="0"/>
                <a:sym typeface="Wingdings" panose="05000000000000000000" pitchFamily="2" charset="2"/>
              </a:rPr>
              <a:t>već osiguravanje uređenja istih na način što će za robu koja podliježe državnom monopolu vrijediti isti uslovi kao u državama u kojima za tu robu ne postoje državni monopoli. </a:t>
            </a:r>
          </a:p>
          <a:p>
            <a:pPr marL="0" indent="0" algn="just">
              <a:lnSpc>
                <a:spcPct val="100000"/>
              </a:lnSpc>
              <a:buNone/>
            </a:pPr>
            <a:r>
              <a:rPr lang="sr-Latn-ME" b="1" dirty="0">
                <a:solidFill>
                  <a:srgbClr val="FF5050"/>
                </a:solidFill>
                <a:effectLst/>
                <a:latin typeface="Lucida Bright" panose="02040602050505020304" pitchFamily="18" charset="0"/>
                <a:sym typeface="Wingdings" panose="05000000000000000000" pitchFamily="2" charset="2"/>
              </a:rPr>
              <a:t>Državni monopol ne može diskriminisati uvoznike, ali može domaće trgovce</a:t>
            </a:r>
            <a:r>
              <a:rPr lang="sr-Latn-ME" b="1" dirty="0">
                <a:effectLst/>
                <a:latin typeface="Lucida Bright" panose="02040602050505020304" pitchFamily="18" charset="0"/>
                <a:sym typeface="Wingdings" panose="05000000000000000000" pitchFamily="2" charset="2"/>
              </a:rPr>
              <a:t>, jer u tom odnosu nije prisutan prekogranični element koji je uslov primjene svih propisa o unutrašnjem tržištu. Tako, primjera radi, nije suprotno čl. 37. UFEU obavezivanje domaćih trgovaca da robu prodaju po određnoj cijeni, ako takva obaveza ne važi za strane proizvođače, tj. prodavce </a:t>
            </a:r>
            <a:r>
              <a:rPr lang="sr-Latn-ME" b="1">
                <a:effectLst/>
                <a:latin typeface="Lucida Bright" panose="02040602050505020304" pitchFamily="18" charset="0"/>
                <a:sym typeface="Wingdings" panose="05000000000000000000" pitchFamily="2" charset="2"/>
              </a:rPr>
              <a:t>te robe, što naizgled može dovesti do apsurdnih situacija. </a:t>
            </a: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7599" y="334421"/>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34628404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101" y="1196752"/>
            <a:ext cx="11062964" cy="648072"/>
          </a:xfrm>
        </p:spPr>
        <p:txBody>
          <a:bodyPr>
            <a:noAutofit/>
          </a:bodyPr>
          <a:lstStyle/>
          <a:p>
            <a:r>
              <a:rPr lang="sr-Latn-ME" dirty="0">
                <a:latin typeface="Lucida Fax" panose="02060602050505020204" pitchFamily="18" charset="0"/>
              </a:rPr>
              <a:t>SLOBODA KRETANJA ROBE </a:t>
            </a:r>
            <a:br>
              <a:rPr lang="sr-Latn-ME" dirty="0">
                <a:latin typeface="Lucida Fax" panose="02060602050505020204" pitchFamily="18" charset="0"/>
              </a:rPr>
            </a:br>
            <a:r>
              <a:rPr lang="sr-Latn-ME" dirty="0">
                <a:solidFill>
                  <a:srgbClr val="FFCC66"/>
                </a:solidFill>
                <a:latin typeface="Lucida Fax" panose="02060602050505020204" pitchFamily="18" charset="0"/>
              </a:rPr>
              <a:t>- Značaj i pravni izvori</a:t>
            </a:r>
            <a:r>
              <a:rPr lang="sr-Latn-ME" sz="3200" dirty="0">
                <a:solidFill>
                  <a:srgbClr val="FFCC66"/>
                </a:solidFill>
                <a:latin typeface="Lucida Fax" panose="02060602050505020204" pitchFamily="18" charset="0"/>
              </a:rPr>
              <a:t> -</a:t>
            </a:r>
            <a:br>
              <a:rPr lang="sr-Latn-ME" sz="3200" dirty="0">
                <a:solidFill>
                  <a:srgbClr val="FFCC66"/>
                </a:solidFill>
                <a:latin typeface="Lucida Fax" panose="02060602050505020204" pitchFamily="18" charset="0"/>
              </a:rPr>
            </a:br>
            <a:endParaRPr lang="en-US" sz="3200" dirty="0">
              <a:solidFill>
                <a:srgbClr val="FFCC66"/>
              </a:solidFill>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latin typeface="Lucida Bright" panose="02040602050505020304" pitchFamily="18" charset="0"/>
              </a:rPr>
              <a:t>Značaj: Istorijski, sloboda kretanja robe najviše je doprinijela stvaranju unutrašnjeg tržišta EU: (e.g. Zajednica za ugalj i čelik</a:t>
            </a:r>
            <a:r>
              <a:rPr lang="sr-Latn-ME" b="1" dirty="0">
                <a:solidFill>
                  <a:srgbClr val="FF0000"/>
                </a:solidFill>
                <a:latin typeface="Lucida Bright" panose="02040602050505020304" pitchFamily="18" charset="0"/>
              </a:rPr>
              <a:t>!</a:t>
            </a:r>
            <a:r>
              <a:rPr lang="sr-Latn-ME" sz="1900" b="1" dirty="0">
                <a:latin typeface="Lucida Bright" panose="02040602050505020304" pitchFamily="18" charset="0"/>
              </a:rPr>
              <a:t>; </a:t>
            </a:r>
            <a:r>
              <a:rPr lang="sr-Latn-ME" sz="1900" b="1" i="1" dirty="0">
                <a:latin typeface="Lucida Bright" panose="02040602050505020304" pitchFamily="18" charset="0"/>
              </a:rPr>
              <a:t>Dassonville</a:t>
            </a:r>
            <a:r>
              <a:rPr lang="sr-Latn-ME" sz="1900" b="1" dirty="0">
                <a:latin typeface="Lucida Bright" panose="02040602050505020304" pitchFamily="18" charset="0"/>
              </a:rPr>
              <a:t> formula o zabrani nediskriminatornih ograničenja</a:t>
            </a:r>
            <a:r>
              <a:rPr lang="sr-Latn-ME" sz="1900" b="1" dirty="0">
                <a:solidFill>
                  <a:srgbClr val="FF5050"/>
                </a:solidFill>
                <a:latin typeface="Lucida Bright" panose="02040602050505020304" pitchFamily="18" charset="0"/>
              </a:rPr>
              <a:t>!</a:t>
            </a:r>
            <a:r>
              <a:rPr lang="sr-Latn-ME" sz="1900" b="1" dirty="0">
                <a:latin typeface="Lucida Bright" panose="02040602050505020304" pitchFamily="18" charset="0"/>
              </a:rPr>
              <a:t> i drugi standardi koje je Sud pravde sa slobode kretanja prenio na ostale)</a:t>
            </a:r>
          </a:p>
          <a:p>
            <a:pPr algn="just">
              <a:lnSpc>
                <a:spcPct val="100000"/>
              </a:lnSpc>
            </a:pPr>
            <a:r>
              <a:rPr lang="sr-Latn-ME" sz="1900" b="1" dirty="0">
                <a:effectLst/>
                <a:latin typeface="Lucida Bright" panose="02040602050505020304" pitchFamily="18" charset="0"/>
              </a:rPr>
              <a:t>Izvori (primarnog) prava: članovi 28 – 37. UFEU, pri čemu se sama sloboda kretanja robe neposredno ostvaruje kroz sljedeće članove/odredbe: </a:t>
            </a:r>
          </a:p>
          <a:p>
            <a:pPr marL="457200" indent="-457200" algn="just">
              <a:lnSpc>
                <a:spcPct val="100000"/>
              </a:lnSpc>
              <a:buAutoNum type="arabicPeriod"/>
            </a:pPr>
            <a:r>
              <a:rPr lang="sr-Latn-ME" sz="1900" b="1" dirty="0">
                <a:effectLst/>
                <a:latin typeface="Lucida Bright" panose="02040602050505020304" pitchFamily="18" charset="0"/>
              </a:rPr>
              <a:t>Odredbe o carinskoj uniji (čl. 30 – 32. UFEU);</a:t>
            </a:r>
          </a:p>
          <a:p>
            <a:pPr marL="457200" indent="-457200" algn="just">
              <a:lnSpc>
                <a:spcPct val="100000"/>
              </a:lnSpc>
              <a:buAutoNum type="arabicPeriod"/>
            </a:pPr>
            <a:r>
              <a:rPr lang="sr-Latn-ME" sz="1900" b="1" dirty="0">
                <a:effectLst/>
                <a:latin typeface="Lucida Bright" panose="02040602050505020304" pitchFamily="18" charset="0"/>
              </a:rPr>
              <a:t>Odredbe o ukidanju količinskih ograničenja (čl. 34 – 36. UFEU);</a:t>
            </a:r>
          </a:p>
          <a:p>
            <a:pPr marL="457200" indent="-457200" algn="just">
              <a:lnSpc>
                <a:spcPct val="100000"/>
              </a:lnSpc>
              <a:buAutoNum type="arabicPeriod"/>
            </a:pPr>
            <a:r>
              <a:rPr lang="sr-Latn-ME" sz="1900" b="1" dirty="0">
                <a:effectLst/>
                <a:latin typeface="Lucida Bright" panose="02040602050505020304" pitchFamily="18" charset="0"/>
              </a:rPr>
              <a:t>Odredbe o transformaciji državnih trgovačkih monopola (čl. 37. UFEU). </a:t>
            </a:r>
          </a:p>
          <a:p>
            <a:pPr algn="just">
              <a:lnSpc>
                <a:spcPct val="100000"/>
              </a:lnSpc>
            </a:pPr>
            <a:r>
              <a:rPr lang="sr-Latn-ME" sz="1900" b="1" dirty="0">
                <a:solidFill>
                  <a:srgbClr val="FFFF99"/>
                </a:solidFill>
                <a:effectLst/>
                <a:latin typeface="Lucida Bright" panose="02040602050505020304" pitchFamily="18" charset="0"/>
              </a:rPr>
              <a:t>Posebni propisi na nivou primarnog prava (UFEU) važe za slobodan promet: 1) poljoprivrednih proizvoda, 2) oružja, 3) municije i 4) ratnog materijala. </a:t>
            </a:r>
          </a:p>
          <a:p>
            <a:pPr algn="just">
              <a:lnSpc>
                <a:spcPct val="100000"/>
              </a:lnSpc>
            </a:pPr>
            <a:r>
              <a:rPr lang="sr-Latn-ME" sz="1900" b="1" dirty="0">
                <a:effectLst/>
                <a:latin typeface="Lucida Bright" panose="02040602050505020304" pitchFamily="18" charset="0"/>
              </a:rPr>
              <a:t>Posebni propisi (brojni) postoje i na nivou sekundarnog prava EU. Štoviše, ukoliko se njima postiže konačana (potpuna) harmonizacija nacionalnih prava, </a:t>
            </a:r>
            <a:r>
              <a:rPr lang="sr-Latn-ME" sz="1900" b="1" u="sng" dirty="0">
                <a:effectLst/>
                <a:latin typeface="Lucida Bright" panose="02040602050505020304" pitchFamily="18" charset="0"/>
              </a:rPr>
              <a:t>ti propisi čine nepotrebnim dalju primjenu odredbi primarnog prava koje uređuje slobodu kretanja robe</a:t>
            </a:r>
            <a:r>
              <a:rPr lang="sr-Latn-ME" sz="1900" b="1" dirty="0">
                <a:effectLst/>
                <a:latin typeface="Lucida Bright" panose="02040602050505020304" pitchFamily="18" charset="0"/>
              </a:rPr>
              <a:t>. </a:t>
            </a:r>
            <a:r>
              <a:rPr lang="sr-Latn-ME" sz="1900" b="1" dirty="0">
                <a:solidFill>
                  <a:srgbClr val="FF0000"/>
                </a:solidFill>
                <a:effectLst/>
                <a:latin typeface="Lucida Bright" panose="02040602050505020304" pitchFamily="18" charset="0"/>
              </a:rPr>
              <a:t>(?)</a:t>
            </a:r>
            <a:r>
              <a:rPr lang="sr-Latn-ME" sz="1900" b="1" dirty="0">
                <a:effectLst/>
                <a:latin typeface="Lucida Bright" panose="02040602050505020304" pitchFamily="18" charset="0"/>
              </a:rPr>
              <a:t>, tj. postavlja se samo pitanje (pune) usklađenosti nacionalnih propisa sa sekundarnim pravom EU. </a:t>
            </a:r>
          </a:p>
          <a:p>
            <a:pPr algn="just">
              <a:lnSpc>
                <a:spcPct val="100000"/>
              </a:lnSpc>
            </a:pPr>
            <a:endParaRPr lang="sr-Latn-ME" sz="1900" b="1" dirty="0">
              <a:effectLst/>
              <a:latin typeface="Lucida Bright" panose="02040602050505020304" pitchFamily="18" charset="0"/>
            </a:endParaRPr>
          </a:p>
          <a:p>
            <a:pPr marL="0" indent="0" algn="just">
              <a:lnSpc>
                <a:spcPct val="100000"/>
              </a:lnSpc>
              <a:buNone/>
            </a:pPr>
            <a:endParaRPr lang="sr-Latn-ME" sz="1900" b="1" dirty="0">
              <a:effectLst/>
              <a:latin typeface="Lucida Bright" panose="02040602050505020304" pitchFamily="18" charset="0"/>
            </a:endParaRPr>
          </a:p>
          <a:p>
            <a:pPr algn="just">
              <a:lnSpc>
                <a:spcPct val="100000"/>
              </a:lnSpc>
            </a:pPr>
            <a:endParaRPr lang="sr-Latn-ME" sz="2300" b="1" dirty="0">
              <a:solidFill>
                <a:srgbClr val="FFFF99"/>
              </a:solidFill>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751419" y="209579"/>
            <a:ext cx="1406479" cy="1097304"/>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6801456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449272" cy="648072"/>
          </a:xfrm>
        </p:spPr>
        <p:txBody>
          <a:bodyPr>
            <a:noAutofit/>
          </a:bodyPr>
          <a:lstStyle/>
          <a:p>
            <a:r>
              <a:rPr lang="sr-Latn-ME" dirty="0">
                <a:latin typeface="Lucida Fax" panose="02060602050505020204" pitchFamily="18" charset="0"/>
              </a:rPr>
              <a:t>SLOBODA KRETANJA ROBE </a:t>
            </a:r>
            <a:br>
              <a:rPr lang="sr-Latn-ME" dirty="0">
                <a:latin typeface="Lucida Fax" panose="02060602050505020204" pitchFamily="18" charset="0"/>
              </a:rPr>
            </a:br>
            <a:r>
              <a:rPr lang="sr-Latn-ME" sz="2800" dirty="0">
                <a:solidFill>
                  <a:srgbClr val="FFCC66"/>
                </a:solidFill>
                <a:latin typeface="Lucida Fax" panose="02060602050505020204" pitchFamily="18" charset="0"/>
              </a:rPr>
              <a:t>- PODRUČJE PRIMJENE </a:t>
            </a:r>
            <a:r>
              <a:rPr lang="sr-Latn-ME" sz="2800" i="1" dirty="0">
                <a:solidFill>
                  <a:srgbClr val="FFCC66"/>
                </a:solidFill>
                <a:latin typeface="Lucida Fax" panose="02060602050505020204" pitchFamily="18" charset="0"/>
              </a:rPr>
              <a:t>RATIONE MATERIAE – </a:t>
            </a:r>
            <a:r>
              <a:rPr lang="sr-Latn-ME" sz="2800" dirty="0">
                <a:solidFill>
                  <a:srgbClr val="FFCC66"/>
                </a:solidFill>
                <a:latin typeface="Lucida Fax" panose="02060602050505020204" pitchFamily="18" charset="0"/>
              </a:rPr>
              <a:t>što je roba?</a:t>
            </a:r>
            <a:r>
              <a:rPr lang="sr-Latn-ME" sz="2800" i="1" dirty="0">
                <a:solidFill>
                  <a:srgbClr val="FFCC66"/>
                </a:solidFill>
                <a:latin typeface="Lucida Fax" panose="02060602050505020204" pitchFamily="18" charset="0"/>
              </a:rPr>
              <a:t> </a:t>
            </a:r>
            <a:r>
              <a:rPr lang="sr-Latn-ME" sz="2800" dirty="0">
                <a:solidFill>
                  <a:srgbClr val="FFCC66"/>
                </a:solidFill>
                <a:latin typeface="Lucida Fax" panose="02060602050505020204" pitchFamily="18" charset="0"/>
              </a:rPr>
              <a:t>-</a:t>
            </a:r>
            <a:br>
              <a:rPr lang="sr-Latn-ME" sz="2800" dirty="0">
                <a:solidFill>
                  <a:srgbClr val="FFCC66"/>
                </a:solidFill>
                <a:latin typeface="Lucida Fax" panose="02060602050505020204" pitchFamily="18" charset="0"/>
              </a:rPr>
            </a:br>
            <a:endParaRPr lang="en-US" sz="2800" dirty="0">
              <a:solidFill>
                <a:srgbClr val="FFCC66"/>
              </a:solidFill>
              <a:latin typeface="Lucida Fax" panose="02060602050505020204" pitchFamily="18" charset="0"/>
            </a:endParaRPr>
          </a:p>
        </p:txBody>
      </p:sp>
      <p:sp>
        <p:nvSpPr>
          <p:cNvPr id="3" name="Content Placeholder 2"/>
          <p:cNvSpPr>
            <a:spLocks noGrp="1"/>
          </p:cNvSpPr>
          <p:nvPr>
            <p:ph idx="1"/>
          </p:nvPr>
        </p:nvSpPr>
        <p:spPr>
          <a:xfrm>
            <a:off x="47328" y="1916832"/>
            <a:ext cx="11953328" cy="4941168"/>
          </a:xfrm>
        </p:spPr>
        <p:txBody>
          <a:bodyPr>
            <a:noAutofit/>
          </a:bodyPr>
          <a:lstStyle/>
          <a:p>
            <a:pPr algn="just">
              <a:lnSpc>
                <a:spcPct val="100000"/>
              </a:lnSpc>
            </a:pPr>
            <a:r>
              <a:rPr lang="sr-Latn-ME" sz="1950" b="1" dirty="0">
                <a:solidFill>
                  <a:srgbClr val="FF5050"/>
                </a:solidFill>
                <a:effectLst/>
                <a:latin typeface="Lucida Bright" panose="02040602050505020304" pitchFamily="18" charset="0"/>
              </a:rPr>
              <a:t>Roba</a:t>
            </a:r>
            <a:r>
              <a:rPr lang="sr-Latn-ME" sz="1950" b="1" dirty="0">
                <a:effectLst/>
                <a:latin typeface="Lucida Bright" panose="02040602050505020304" pitchFamily="18" charset="0"/>
              </a:rPr>
              <a:t> nije definisana u primarnom pravu EU, što je predstavljalo problem s obzirom na značaj tog pojma za određivanje stvarnog područja primjene slobode prometa robe u odnosu na druge. Sud pravde EU je definiše kao </a:t>
            </a:r>
            <a:r>
              <a:rPr lang="sr-Latn-ME" sz="1950" b="1" dirty="0">
                <a:solidFill>
                  <a:srgbClr val="FF5050"/>
                </a:solidFill>
                <a:effectLst/>
                <a:latin typeface="Lucida Bright" panose="02040602050505020304" pitchFamily="18" charset="0"/>
              </a:rPr>
              <a:t>„svaki proizvod koji 1) ima novčanu vrijednost i 2) može biti predmet komercijalnih transakcija“ </a:t>
            </a:r>
            <a:r>
              <a:rPr lang="sr-Latn-ME" sz="1950" b="1" dirty="0">
                <a:effectLst/>
                <a:latin typeface="Lucida Bright" panose="02040602050505020304" pitchFamily="18" charset="0"/>
              </a:rPr>
              <a:t>(i.e. pravnog prometa). </a:t>
            </a:r>
          </a:p>
          <a:p>
            <a:pPr algn="just">
              <a:lnSpc>
                <a:spcPct val="100000"/>
              </a:lnSpc>
            </a:pPr>
            <a:r>
              <a:rPr lang="sr-Latn-ME" sz="1950" b="1" dirty="0">
                <a:effectLst/>
                <a:latin typeface="Lucida Bright" panose="02040602050505020304" pitchFamily="18" charset="0"/>
              </a:rPr>
              <a:t>Na osnovu navedene definicije Sud pravde je pod pojam robe vremenom podveo predmete umjetničke, istorijske, arheološke prirode, kovani novac koji se više ne koristi kao platno sredstvo, čak i otpad koji ne može biti predmet recikliranja (</a:t>
            </a:r>
            <a:r>
              <a:rPr lang="sr-Latn-ME" sz="1950" b="1" dirty="0">
                <a:solidFill>
                  <a:srgbClr val="FFFF99"/>
                </a:solidFill>
                <a:effectLst/>
                <a:latin typeface="Lucida Bright" panose="02040602050505020304" pitchFamily="18" charset="0"/>
              </a:rPr>
              <a:t>zbog negativne vrijednosti?</a:t>
            </a:r>
            <a:r>
              <a:rPr lang="sr-Latn-ME" sz="1950" b="1" dirty="0">
                <a:effectLst/>
                <a:latin typeface="Lucida Bright" panose="02040602050505020304" pitchFamily="18" charset="0"/>
              </a:rPr>
              <a:t>). Takođe, robu u pravu EU čine i gas i električna energija. </a:t>
            </a:r>
          </a:p>
          <a:p>
            <a:pPr algn="just">
              <a:lnSpc>
                <a:spcPct val="100000"/>
              </a:lnSpc>
            </a:pPr>
            <a:r>
              <a:rPr lang="sr-Latn-ME" sz="1950" b="1" dirty="0">
                <a:effectLst/>
                <a:latin typeface="Lucida Bright" panose="02040602050505020304" pitchFamily="18" charset="0"/>
              </a:rPr>
              <a:t>Sloboda kretanja robe se primjenjuje na robu koja potiče iz država članica EU (čl. 28. UFEU) </a:t>
            </a:r>
            <a:r>
              <a:rPr lang="sr-Latn-ME" sz="1950" b="1" dirty="0">
                <a:solidFill>
                  <a:srgbClr val="FFFF99"/>
                </a:solidFill>
                <a:effectLst/>
                <a:latin typeface="Lucida Bright" panose="02040602050505020304" pitchFamily="18" charset="0"/>
              </a:rPr>
              <a:t>(„Unijska roba</a:t>
            </a:r>
            <a:r>
              <a:rPr lang="sr-Latn-ME" sz="1950" b="1" dirty="0">
                <a:effectLst/>
                <a:latin typeface="Lucida Bright" panose="02040602050505020304" pitchFamily="18" charset="0"/>
              </a:rPr>
              <a:t>) ili robu koja potiče iz trećih zemalja, ali se nalazi u slobodnom prometu na području država članica („</a:t>
            </a:r>
            <a:r>
              <a:rPr lang="sr-Latn-ME" sz="1950" b="1" dirty="0">
                <a:solidFill>
                  <a:srgbClr val="FFFF99"/>
                </a:solidFill>
                <a:effectLst/>
                <a:latin typeface="Lucida Bright" panose="02040602050505020304" pitchFamily="18" charset="0"/>
              </a:rPr>
              <a:t>roba u slobodnom prometu</a:t>
            </a:r>
            <a:r>
              <a:rPr lang="sr-Latn-ME" sz="1950" b="1" dirty="0">
                <a:effectLst/>
                <a:latin typeface="Lucida Bright" panose="02040602050505020304" pitchFamily="18" charset="0"/>
              </a:rPr>
              <a:t>“)</a:t>
            </a:r>
          </a:p>
          <a:p>
            <a:pPr algn="just">
              <a:lnSpc>
                <a:spcPct val="100000"/>
              </a:lnSpc>
            </a:pPr>
            <a:r>
              <a:rPr lang="sr-Latn-ME" sz="1950" b="1" dirty="0">
                <a:effectLst/>
                <a:latin typeface="Lucida Bright" panose="02040602050505020304" pitchFamily="18" charset="0"/>
              </a:rPr>
              <a:t>Roba iz trećih zemalja se nalazi </a:t>
            </a:r>
            <a:r>
              <a:rPr lang="sr-Latn-ME" sz="1950" b="1" u="sng" dirty="0">
                <a:solidFill>
                  <a:srgbClr val="FFFF99"/>
                </a:solidFill>
                <a:effectLst/>
                <a:latin typeface="Lucida Bright" panose="02040602050505020304" pitchFamily="18" charset="0"/>
              </a:rPr>
              <a:t>u slobodnom prometu Unije</a:t>
            </a:r>
            <a:r>
              <a:rPr lang="sr-Latn-ME" sz="1950" b="1" dirty="0">
                <a:effectLst/>
                <a:latin typeface="Lucida Bright" panose="02040602050505020304" pitchFamily="18" charset="0"/>
              </a:rPr>
              <a:t>, ako su kumulativno ispunjene formalnosti </a:t>
            </a:r>
            <a:r>
              <a:rPr lang="sr-Latn-ME" sz="1950" b="1" dirty="0">
                <a:solidFill>
                  <a:srgbClr val="FFFF99"/>
                </a:solidFill>
                <a:effectLst/>
                <a:latin typeface="Lucida Bright" panose="02040602050505020304" pitchFamily="18" charset="0"/>
              </a:rPr>
              <a:t>1) uvoza, 2) plaćene carine i takse jednakog učinka, a 3) da iste nijesu u cjelini ili djelimično vraćene</a:t>
            </a:r>
            <a:r>
              <a:rPr lang="sr-Latn-ME" sz="1950" b="1" dirty="0">
                <a:effectLst/>
                <a:latin typeface="Lucida Bright" panose="02040602050505020304" pitchFamily="18" charset="0"/>
              </a:rPr>
              <a:t>. Roba koja ne ispunjava ove uslove, a nađe se na teritoriji države članice, pri transferu u drugu državu članicu podliježe carinjenju i uvoznim formalnostima.</a:t>
            </a:r>
            <a:endParaRPr lang="sr-Latn-ME" sz="1950" b="1" dirty="0">
              <a:solidFill>
                <a:srgbClr val="FFFF99"/>
              </a:solidFill>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20536" y="76316"/>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30747866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062964" cy="648072"/>
          </a:xfrm>
        </p:spPr>
        <p:txBody>
          <a:bodyPr>
            <a:noAutofit/>
          </a:bodyPr>
          <a:lstStyle/>
          <a:p>
            <a:r>
              <a:rPr lang="sr-Latn-ME" dirty="0">
                <a:latin typeface="Lucida Fax" panose="02060602050505020204" pitchFamily="18" charset="0"/>
              </a:rPr>
              <a:t>SLOBODA KRETANJA ROBE </a:t>
            </a:r>
            <a:br>
              <a:rPr lang="sr-Latn-ME" dirty="0">
                <a:latin typeface="Lucida Fax" panose="02060602050505020204" pitchFamily="18" charset="0"/>
              </a:rPr>
            </a:br>
            <a:r>
              <a:rPr lang="sr-Latn-ME" sz="2800" dirty="0">
                <a:solidFill>
                  <a:srgbClr val="FFCC66"/>
                </a:solidFill>
                <a:latin typeface="Lucida Fax" panose="02060602050505020204" pitchFamily="18" charset="0"/>
              </a:rPr>
              <a:t>- PODRUČJE PRIMJENE </a:t>
            </a:r>
            <a:r>
              <a:rPr lang="sr-Latn-ME" sz="2800" i="1" dirty="0">
                <a:solidFill>
                  <a:srgbClr val="FFCC66"/>
                </a:solidFill>
                <a:latin typeface="Lucida Fax" panose="02060602050505020204" pitchFamily="18" charset="0"/>
              </a:rPr>
              <a:t>RATIONE PERSONAE </a:t>
            </a:r>
            <a:r>
              <a:rPr lang="sr-Latn-ME" sz="2800" dirty="0">
                <a:solidFill>
                  <a:srgbClr val="FFCC66"/>
                </a:solidFill>
                <a:latin typeface="Lucida Fax" panose="02060602050505020204" pitchFamily="18" charset="0"/>
              </a:rPr>
              <a:t>-</a:t>
            </a:r>
            <a:br>
              <a:rPr lang="sr-Latn-ME" sz="2800" dirty="0">
                <a:solidFill>
                  <a:srgbClr val="FFCC66"/>
                </a:solidFill>
                <a:latin typeface="Lucida Fax" panose="02060602050505020204" pitchFamily="18" charset="0"/>
              </a:rPr>
            </a:br>
            <a:endParaRPr lang="en-US" sz="2800" dirty="0">
              <a:solidFill>
                <a:srgbClr val="FFCC66"/>
              </a:solidFill>
              <a:latin typeface="Lucida Fax" panose="02060602050505020204" pitchFamily="18" charset="0"/>
            </a:endParaRPr>
          </a:p>
        </p:txBody>
      </p:sp>
      <p:sp>
        <p:nvSpPr>
          <p:cNvPr id="3" name="Content Placeholder 2"/>
          <p:cNvSpPr>
            <a:spLocks noGrp="1"/>
          </p:cNvSpPr>
          <p:nvPr>
            <p:ph idx="1"/>
          </p:nvPr>
        </p:nvSpPr>
        <p:spPr>
          <a:xfrm>
            <a:off x="47328" y="1916832"/>
            <a:ext cx="11953328" cy="4941168"/>
          </a:xfrm>
        </p:spPr>
        <p:txBody>
          <a:bodyPr>
            <a:noAutofit/>
          </a:bodyPr>
          <a:lstStyle/>
          <a:p>
            <a:pPr algn="just">
              <a:lnSpc>
                <a:spcPct val="100000"/>
              </a:lnSpc>
            </a:pPr>
            <a:r>
              <a:rPr lang="sr-Latn-ME" sz="1900" b="1" dirty="0">
                <a:effectLst/>
                <a:latin typeface="Lucida Bright" panose="02040602050505020304" pitchFamily="18" charset="0"/>
              </a:rPr>
              <a:t>Regulatorni okvir slobode kretanja robe (dakle, formalni izvori i praksa Suda pravde) ne poznaje ograničenja na osnovu državljanstva (fizička lica) ili sjedišta (pravna lica i drugi privredni subjekti) lica koja raspolažu robom. </a:t>
            </a:r>
          </a:p>
          <a:p>
            <a:pPr algn="just">
              <a:lnSpc>
                <a:spcPct val="100000"/>
              </a:lnSpc>
            </a:pPr>
            <a:r>
              <a:rPr lang="sr-Latn-ME" sz="1900" b="1" dirty="0">
                <a:effectLst/>
                <a:latin typeface="Lucida Bright" panose="02040602050505020304" pitchFamily="18" charset="0"/>
              </a:rPr>
              <a:t>Dakle, </a:t>
            </a:r>
            <a:r>
              <a:rPr lang="sr-Latn-ME" sz="1900" b="1" dirty="0">
                <a:solidFill>
                  <a:srgbClr val="FF5050"/>
                </a:solidFill>
                <a:effectLst/>
                <a:latin typeface="Lucida Bright" panose="02040602050505020304" pitchFamily="18" charset="0"/>
              </a:rPr>
              <a:t>prava lica koja raspolažu robom ne zavise od njihovih ličnih svojstava, već proizilaze isključivo iz statusa same robe koja je predmet prometa </a:t>
            </a:r>
            <a:r>
              <a:rPr lang="sr-Latn-ME" sz="1900" b="1" dirty="0">
                <a:effectLst/>
                <a:latin typeface="Lucida Bright" panose="02040602050505020304" pitchFamily="18" charset="0"/>
              </a:rPr>
              <a:t>na unutrašnjem tržištu Evropske unije, a koji se odvija preko unutrašnjih granica tog tržišta, tj. između država članica (</a:t>
            </a:r>
            <a:r>
              <a:rPr lang="sr-Latn-ME" sz="1900" b="1" dirty="0">
                <a:solidFill>
                  <a:srgbClr val="FFFF99"/>
                </a:solidFill>
                <a:effectLst/>
                <a:latin typeface="Lucida Bright" panose="02040602050505020304" pitchFamily="18" charset="0"/>
              </a:rPr>
              <a:t>prekogranični element, kao uslov primjene četiri slobode</a:t>
            </a:r>
            <a:r>
              <a:rPr lang="sr-Latn-ME" sz="1900" b="1" dirty="0">
                <a:effectLst/>
                <a:latin typeface="Lucida Bright" panose="02040602050505020304" pitchFamily="18" charset="0"/>
              </a:rPr>
              <a:t>). </a:t>
            </a:r>
          </a:p>
          <a:p>
            <a:pPr algn="just">
              <a:lnSpc>
                <a:spcPct val="100000"/>
              </a:lnSpc>
            </a:pPr>
            <a:r>
              <a:rPr lang="sr-Latn-ME" sz="1900" b="1" u="sng" dirty="0">
                <a:effectLst/>
                <a:latin typeface="Lucida Bright" panose="02040602050505020304" pitchFamily="18" charset="0"/>
              </a:rPr>
              <a:t>RAZGRANIČENJE OD PODRUČJA PRIMJENE NAJBLIŽIH (NAJSLIČNIJIH) SLOBODA:</a:t>
            </a:r>
          </a:p>
          <a:p>
            <a:pPr algn="just">
              <a:lnSpc>
                <a:spcPct val="100000"/>
              </a:lnSpc>
            </a:pPr>
            <a:r>
              <a:rPr lang="sr-Latn-ME" sz="1900" b="1" dirty="0">
                <a:solidFill>
                  <a:srgbClr val="FF5050"/>
                </a:solidFill>
                <a:effectLst/>
                <a:latin typeface="Lucida Bright" panose="02040602050505020304" pitchFamily="18" charset="0"/>
              </a:rPr>
              <a:t>U odnosu na slobodu pružanja usluga</a:t>
            </a:r>
            <a:r>
              <a:rPr lang="sr-Latn-ME" sz="1900" b="1" dirty="0">
                <a:effectLst/>
                <a:latin typeface="Lucida Bright" panose="02040602050505020304" pitchFamily="18" charset="0"/>
              </a:rPr>
              <a:t>, Sud pravde je uspostavio standarde: 1) prenos podataka bez korišćenja fizičkih nosača podataka, poput televizijske emisije ili prodaje softvera putem interneta </a:t>
            </a:r>
            <a:r>
              <a:rPr lang="sr-Latn-ME" sz="1900" b="1" u="sng" dirty="0">
                <a:effectLst/>
                <a:latin typeface="Lucida Bright" panose="02040602050505020304" pitchFamily="18" charset="0"/>
              </a:rPr>
              <a:t>potpada pod slobodu pružanja usluga</a:t>
            </a:r>
            <a:r>
              <a:rPr lang="sr-Latn-ME" sz="1900" b="1" dirty="0">
                <a:effectLst/>
                <a:latin typeface="Lucida Bright" panose="02040602050505020304" pitchFamily="18" charset="0"/>
              </a:rPr>
              <a:t>, kao i 2) slanje reklamnog materijala koji služi samo kao direktna potpora ostvarenju slobode pružanja usluga. </a:t>
            </a:r>
          </a:p>
          <a:p>
            <a:pPr algn="just">
              <a:lnSpc>
                <a:spcPct val="100000"/>
              </a:lnSpc>
            </a:pPr>
            <a:r>
              <a:rPr lang="sr-Latn-ME" sz="1900" b="1" dirty="0">
                <a:solidFill>
                  <a:srgbClr val="FF5050"/>
                </a:solidFill>
                <a:effectLst/>
                <a:latin typeface="Lucida Bright" panose="02040602050505020304" pitchFamily="18" charset="0"/>
              </a:rPr>
              <a:t>U odnosu na slobodu kretanja kapitala</a:t>
            </a:r>
            <a:r>
              <a:rPr lang="sr-Latn-ME" sz="1900" b="1" dirty="0">
                <a:effectLst/>
                <a:latin typeface="Lucida Bright" panose="02040602050505020304" pitchFamily="18" charset="0"/>
              </a:rPr>
              <a:t>, prenos sredstava plaćanja koja su priznata kao takva u državi prijema spada u slobodu kretanja kapitala, prenos srebrnih kovanica koje su ranije korišćene kao sredstvo plaćanja spada u slobodu kretanja robe. </a:t>
            </a:r>
          </a:p>
          <a:p>
            <a:pPr marL="457200" indent="-457200" algn="just">
              <a:lnSpc>
                <a:spcPct val="100000"/>
              </a:lnSpc>
              <a:buFont typeface="+mj-lt"/>
              <a:buAutoNum type="arabicPeriod"/>
            </a:pPr>
            <a:endParaRPr lang="sr-Latn-ME" b="1" dirty="0">
              <a:effectLst/>
              <a:latin typeface="Lucida Bright" panose="02040602050505020304" pitchFamily="18" charset="0"/>
            </a:endParaRPr>
          </a:p>
          <a:p>
            <a:pPr marL="457200" indent="-457200" algn="just">
              <a:lnSpc>
                <a:spcPct val="100000"/>
              </a:lnSpc>
              <a:buFont typeface="+mj-lt"/>
              <a:buAutoNum type="arabicPeriod"/>
            </a:pPr>
            <a:endParaRPr lang="sr-Latn-ME" sz="2100"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826874" y="310344"/>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14054727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062964" cy="648072"/>
          </a:xfrm>
        </p:spPr>
        <p:txBody>
          <a:bodyPr>
            <a:noAutofit/>
          </a:bodyPr>
          <a:lstStyle/>
          <a:p>
            <a:r>
              <a:rPr lang="sr-Latn-ME" sz="3800" dirty="0">
                <a:latin typeface="Lucida Fax" panose="02060602050505020204" pitchFamily="18" charset="0"/>
              </a:rPr>
              <a:t>SLOBODA KRETANJA ROBE </a:t>
            </a:r>
            <a:br>
              <a:rPr lang="sr-Latn-ME" sz="3800" dirty="0">
                <a:latin typeface="Lucida Fax" panose="02060602050505020204" pitchFamily="18" charset="0"/>
              </a:rPr>
            </a:br>
            <a:r>
              <a:rPr lang="sr-Latn-ME" sz="3200" dirty="0">
                <a:solidFill>
                  <a:srgbClr val="FFCC66"/>
                </a:solidFill>
                <a:latin typeface="Lucida Fax" panose="02060602050505020204" pitchFamily="18" charset="0"/>
              </a:rPr>
              <a:t>- CARINSKA UNIJA-</a:t>
            </a:r>
            <a:br>
              <a:rPr lang="sr-Latn-ME" sz="3200" dirty="0">
                <a:solidFill>
                  <a:srgbClr val="FFCC66"/>
                </a:solidFill>
                <a:latin typeface="Lucida Fax" panose="02060602050505020204" pitchFamily="18" charset="0"/>
              </a:rPr>
            </a:br>
            <a:endParaRPr lang="en-US" sz="3200" dirty="0">
              <a:solidFill>
                <a:srgbClr val="FFCC66"/>
              </a:solidFill>
              <a:latin typeface="Lucida Fax" panose="02060602050505020204" pitchFamily="18" charset="0"/>
            </a:endParaRPr>
          </a:p>
        </p:txBody>
      </p:sp>
      <p:sp>
        <p:nvSpPr>
          <p:cNvPr id="3" name="Content Placeholder 2"/>
          <p:cNvSpPr>
            <a:spLocks noGrp="1"/>
          </p:cNvSpPr>
          <p:nvPr>
            <p:ph idx="1"/>
          </p:nvPr>
        </p:nvSpPr>
        <p:spPr>
          <a:xfrm>
            <a:off x="1" y="1908365"/>
            <a:ext cx="11953328" cy="4941168"/>
          </a:xfrm>
        </p:spPr>
        <p:txBody>
          <a:bodyPr>
            <a:noAutofit/>
          </a:bodyPr>
          <a:lstStyle/>
          <a:p>
            <a:pPr algn="just">
              <a:lnSpc>
                <a:spcPct val="100000"/>
              </a:lnSpc>
            </a:pPr>
            <a:r>
              <a:rPr lang="sr-Latn-ME" sz="1800" b="1" dirty="0">
                <a:effectLst/>
                <a:latin typeface="Lucida Bright" panose="02040602050505020304" pitchFamily="18" charset="0"/>
              </a:rPr>
              <a:t>Carinska unija se (čl. 28. UFEU) sastoji od dva segmenta, tj. ima dva aspekta: </a:t>
            </a:r>
          </a:p>
          <a:p>
            <a:pPr marL="457200" indent="-457200" algn="just">
              <a:lnSpc>
                <a:spcPct val="100000"/>
              </a:lnSpc>
              <a:buFont typeface="+mj-lt"/>
              <a:buAutoNum type="arabicPeriod"/>
            </a:pPr>
            <a:r>
              <a:rPr lang="sr-Latn-ME" sz="1800" b="1" dirty="0">
                <a:solidFill>
                  <a:srgbClr val="FF5050"/>
                </a:solidFill>
                <a:effectLst/>
                <a:latin typeface="Lucida Bright" panose="02040602050505020304" pitchFamily="18" charset="0"/>
              </a:rPr>
              <a:t>Carinska unija prema unutra </a:t>
            </a:r>
            <a:r>
              <a:rPr lang="sr-Latn-ME" sz="1800" b="1" dirty="0">
                <a:effectLst/>
                <a:latin typeface="Lucida Bright" panose="02040602050505020304" pitchFamily="18" charset="0"/>
              </a:rPr>
              <a:t>– zabrana uvoznih ili izvoznih carina, kao i taksi jednakog učinka (sa istim dejstvom) između država članica;</a:t>
            </a:r>
          </a:p>
          <a:p>
            <a:pPr marL="457200" indent="-457200" algn="just">
              <a:lnSpc>
                <a:spcPct val="100000"/>
              </a:lnSpc>
              <a:buFont typeface="+mj-lt"/>
              <a:buAutoNum type="arabicPeriod"/>
            </a:pPr>
            <a:r>
              <a:rPr lang="sr-Latn-ME" sz="1800" b="1" dirty="0">
                <a:solidFill>
                  <a:srgbClr val="FF5050"/>
                </a:solidFill>
                <a:effectLst/>
                <a:latin typeface="Lucida Bright" panose="02040602050505020304" pitchFamily="18" charset="0"/>
                <a:sym typeface="Wingdings" panose="05000000000000000000" pitchFamily="2" charset="2"/>
              </a:rPr>
              <a:t>Carinska unija prema vani </a:t>
            </a:r>
            <a:r>
              <a:rPr lang="sr-Latn-ME" sz="1800" b="1" dirty="0">
                <a:effectLst/>
                <a:latin typeface="Lucida Bright" panose="02040602050505020304" pitchFamily="18" charset="0"/>
              </a:rPr>
              <a:t>– </a:t>
            </a:r>
            <a:r>
              <a:rPr lang="sr-Latn-ME" sz="1800" b="1" dirty="0">
                <a:effectLst/>
                <a:latin typeface="Lucida Bright" panose="02040602050505020304" pitchFamily="18" charset="0"/>
                <a:sym typeface="Wingdings" panose="05000000000000000000" pitchFamily="2" charset="2"/>
              </a:rPr>
              <a:t> zajednička carinska tarifa na uvoz iz trećih zemalja. </a:t>
            </a:r>
          </a:p>
          <a:p>
            <a:pPr marL="0" indent="0" algn="just">
              <a:lnSpc>
                <a:spcPct val="100000"/>
              </a:lnSpc>
              <a:buNone/>
            </a:pPr>
            <a:r>
              <a:rPr lang="sr-Latn-ME" b="1" u="sng" dirty="0">
                <a:solidFill>
                  <a:srgbClr val="FF5050"/>
                </a:solidFill>
                <a:effectLst/>
                <a:latin typeface="Lucida Bright" panose="02040602050505020304" pitchFamily="18" charset="0"/>
                <a:sym typeface="Wingdings" panose="05000000000000000000" pitchFamily="2" charset="2"/>
              </a:rPr>
              <a:t>CARINSKA UNIJA PREMA UNUTRA </a:t>
            </a:r>
            <a:r>
              <a:rPr lang="sr-Latn-ME" sz="1800" b="1" dirty="0">
                <a:effectLst/>
                <a:latin typeface="Lucida Bright" panose="02040602050505020304" pitchFamily="18" charset="0"/>
                <a:sym typeface="Wingdings" panose="05000000000000000000" pitchFamily="2" charset="2"/>
              </a:rPr>
              <a:t>(potpuna uspostavljanjem unutrašnjeg tržišta EU 1.1.1993.)</a:t>
            </a:r>
          </a:p>
          <a:p>
            <a:pPr algn="just">
              <a:lnSpc>
                <a:spcPct val="100000"/>
              </a:lnSpc>
            </a:pPr>
            <a:r>
              <a:rPr lang="sr-Latn-ME" sz="1800" b="1" u="sng" dirty="0">
                <a:effectLst/>
                <a:latin typeface="Lucida Bright" panose="02040602050505020304" pitchFamily="18" charset="0"/>
                <a:sym typeface="Wingdings" panose="05000000000000000000" pitchFamily="2" charset="2"/>
              </a:rPr>
              <a:t>Carinska unija prema unutra </a:t>
            </a:r>
            <a:r>
              <a:rPr lang="sr-Latn-ME" sz="1800" b="1" dirty="0">
                <a:effectLst/>
                <a:latin typeface="Lucida Bright" panose="02040602050505020304" pitchFamily="18" charset="0"/>
                <a:sym typeface="Wingdings" panose="05000000000000000000" pitchFamily="2" charset="2"/>
              </a:rPr>
              <a:t>obuhvata zabranu naplate </a:t>
            </a:r>
            <a:r>
              <a:rPr lang="sr-Latn-ME" sz="1800" b="1" u="sng" dirty="0">
                <a:effectLst/>
                <a:latin typeface="Lucida Bright" panose="02040602050505020304" pitchFamily="18" charset="0"/>
                <a:sym typeface="Wingdings" panose="05000000000000000000" pitchFamily="2" charset="2"/>
              </a:rPr>
              <a:t>carina i taksi jednakog učinka</a:t>
            </a:r>
            <a:r>
              <a:rPr lang="sr-Latn-ME" sz="1800" b="1" dirty="0">
                <a:effectLst/>
                <a:latin typeface="Lucida Bright" panose="02040602050505020304" pitchFamily="18" charset="0"/>
                <a:sym typeface="Wingdings" panose="05000000000000000000" pitchFamily="2" charset="2"/>
              </a:rPr>
              <a:t> </a:t>
            </a:r>
            <a:r>
              <a:rPr lang="en-GB" sz="1800" b="1" dirty="0" err="1">
                <a:effectLst/>
                <a:latin typeface="Lucida Bright" panose="02040602050505020304" pitchFamily="18" charset="0"/>
                <a:sym typeface="Wingdings" panose="05000000000000000000" pitchFamily="2" charset="2"/>
              </a:rPr>
              <a:t>na</a:t>
            </a:r>
            <a:r>
              <a:rPr lang="en-GB" sz="1800" b="1" dirty="0">
                <a:effectLst/>
                <a:latin typeface="Lucida Bright" panose="02040602050505020304" pitchFamily="18" charset="0"/>
                <a:sym typeface="Wingdings" panose="05000000000000000000" pitchFamily="2" charset="2"/>
              </a:rPr>
              <a:t>/</a:t>
            </a:r>
            <a:r>
              <a:rPr lang="sr-Latn-ME" sz="1800" b="1" dirty="0">
                <a:effectLst/>
                <a:latin typeface="Lucida Bright" panose="02040602050505020304" pitchFamily="18" charset="0"/>
                <a:sym typeface="Wingdings" panose="05000000000000000000" pitchFamily="2" charset="2"/>
              </a:rPr>
              <a:t>zbog:             </a:t>
            </a:r>
            <a:r>
              <a:rPr lang="sr-Latn-ME" sz="1800" b="1" dirty="0">
                <a:solidFill>
                  <a:srgbClr val="FF5050"/>
                </a:solidFill>
                <a:effectLst/>
                <a:latin typeface="Lucida Bright" panose="02040602050505020304" pitchFamily="18" charset="0"/>
                <a:sym typeface="Wingdings" panose="05000000000000000000" pitchFamily="2" charset="2"/>
              </a:rPr>
              <a:t>1)</a:t>
            </a:r>
            <a:r>
              <a:rPr lang="sr-Latn-ME" sz="1800" b="1" dirty="0">
                <a:effectLst/>
                <a:latin typeface="Lucida Bright" panose="02040602050505020304" pitchFamily="18" charset="0"/>
                <a:sym typeface="Wingdings" panose="05000000000000000000" pitchFamily="2" charset="2"/>
              </a:rPr>
              <a:t> uvoza, </a:t>
            </a:r>
            <a:r>
              <a:rPr lang="sr-Latn-ME" sz="1800" b="1" dirty="0">
                <a:solidFill>
                  <a:srgbClr val="FF5050"/>
                </a:solidFill>
                <a:effectLst/>
                <a:latin typeface="Lucida Bright" panose="02040602050505020304" pitchFamily="18" charset="0"/>
                <a:sym typeface="Wingdings" panose="05000000000000000000" pitchFamily="2" charset="2"/>
              </a:rPr>
              <a:t>2)</a:t>
            </a:r>
            <a:r>
              <a:rPr lang="sr-Latn-ME" sz="1800" b="1" dirty="0">
                <a:effectLst/>
                <a:latin typeface="Lucida Bright" panose="02040602050505020304" pitchFamily="18" charset="0"/>
                <a:sym typeface="Wingdings" panose="05000000000000000000" pitchFamily="2" charset="2"/>
              </a:rPr>
              <a:t> izvoza ili samo </a:t>
            </a:r>
            <a:r>
              <a:rPr lang="sr-Latn-ME" sz="1800" b="1" dirty="0">
                <a:solidFill>
                  <a:srgbClr val="FF5050"/>
                </a:solidFill>
                <a:effectLst/>
                <a:latin typeface="Lucida Bright" panose="02040602050505020304" pitchFamily="18" charset="0"/>
                <a:sym typeface="Wingdings" panose="05000000000000000000" pitchFamily="2" charset="2"/>
              </a:rPr>
              <a:t>3)</a:t>
            </a:r>
            <a:r>
              <a:rPr lang="sr-Latn-ME" sz="1800" b="1" dirty="0">
                <a:effectLst/>
                <a:latin typeface="Lucida Bright" panose="02040602050505020304" pitchFamily="18" charset="0"/>
                <a:sym typeface="Wingdings" panose="05000000000000000000" pitchFamily="2" charset="2"/>
              </a:rPr>
              <a:t> tranzita robe preko teritorije članice EU. </a:t>
            </a:r>
          </a:p>
          <a:p>
            <a:pPr algn="just">
              <a:lnSpc>
                <a:spcPct val="100000"/>
              </a:lnSpc>
            </a:pPr>
            <a:r>
              <a:rPr lang="sr-Latn-ME" sz="1800" b="1" dirty="0">
                <a:effectLst/>
                <a:latin typeface="Lucida Bright" panose="02040602050505020304" pitchFamily="18" charset="0"/>
                <a:sym typeface="Wingdings" panose="05000000000000000000" pitchFamily="2" charset="2"/>
              </a:rPr>
              <a:t>Pojam </a:t>
            </a:r>
            <a:r>
              <a:rPr lang="sr-Latn-ME" sz="1800" b="1" dirty="0">
                <a:solidFill>
                  <a:srgbClr val="FF5050"/>
                </a:solidFill>
                <a:effectLst/>
                <a:latin typeface="Lucida Bright" panose="02040602050505020304" pitchFamily="18" charset="0"/>
                <a:sym typeface="Wingdings" panose="05000000000000000000" pitchFamily="2" charset="2"/>
              </a:rPr>
              <a:t>CARINA </a:t>
            </a:r>
            <a:r>
              <a:rPr lang="sr-Latn-ME" sz="1800" b="1" dirty="0">
                <a:effectLst/>
                <a:latin typeface="Lucida Bright" panose="02040602050505020304" pitchFamily="18" charset="0"/>
                <a:sym typeface="Wingdings" panose="05000000000000000000" pitchFamily="2" charset="2"/>
              </a:rPr>
              <a:t>nije definisan u primarnom pravu EU, a izričito ni u praksi Suda pravde. Ipak, može se zaključiti da Sud pravde pod tim pojmom podrazumijeva </a:t>
            </a:r>
            <a:r>
              <a:rPr lang="sr-Latn-ME" sz="1800" b="1" dirty="0">
                <a:solidFill>
                  <a:srgbClr val="FF5050"/>
                </a:solidFill>
                <a:effectLst/>
                <a:latin typeface="Lucida Bright" panose="02040602050505020304" pitchFamily="18" charset="0"/>
                <a:sym typeface="Wingdings" panose="05000000000000000000" pitchFamily="2" charset="2"/>
              </a:rPr>
              <a:t>svako finansijsko opterećenje koje je 1) izričito nazvano carinom i koje se 2) naplaćuje zbog prelaska granice na osnovu carinske tarife. </a:t>
            </a:r>
          </a:p>
          <a:p>
            <a:pPr algn="just">
              <a:lnSpc>
                <a:spcPct val="100000"/>
              </a:lnSpc>
            </a:pPr>
            <a:r>
              <a:rPr lang="sr-Latn-ME" sz="1800" b="1" dirty="0">
                <a:solidFill>
                  <a:srgbClr val="FF5050"/>
                </a:solidFill>
                <a:effectLst/>
                <a:latin typeface="Lucida Bright" panose="02040602050505020304" pitchFamily="18" charset="0"/>
                <a:sym typeface="Wingdings" panose="05000000000000000000" pitchFamily="2" charset="2"/>
              </a:rPr>
              <a:t>Takse jednakog učinka kao carine</a:t>
            </a:r>
            <a:r>
              <a:rPr lang="sr-Latn-ME" sz="1800" b="1" dirty="0">
                <a:effectLst/>
                <a:latin typeface="Lucida Bright" panose="02040602050505020304" pitchFamily="18" charset="0"/>
                <a:sym typeface="Wingdings" panose="05000000000000000000" pitchFamily="2" charset="2"/>
              </a:rPr>
              <a:t> su sva ostala finansijska opterećenja koja se naplaćuju zbog prelaska granice i uvezenu robu čine skupljom. U tom smislu su nebitni i 1) naziv opterećenja i 2) način naplate, 3) da li se naplata vrši u korist države ili čak nekog trećeg subjekta, kao i 4) da li se naplata vrši nakon prelaska granice, a prilikom stavljanja u promet, </a:t>
            </a:r>
            <a:r>
              <a:rPr lang="sr-Latn-ME" sz="1800" b="1" dirty="0">
                <a:solidFill>
                  <a:srgbClr val="FF5050"/>
                </a:solidFill>
                <a:effectLst/>
                <a:latin typeface="Lucida Bright" panose="02040602050505020304" pitchFamily="18" charset="0"/>
                <a:sym typeface="Wingdings" panose="05000000000000000000" pitchFamily="2" charset="2"/>
              </a:rPr>
              <a:t>dok god je riječ o opterećenju koje se odnosi samo na uvezenu, a ne i na domaću robu. </a:t>
            </a:r>
          </a:p>
          <a:p>
            <a:pPr algn="just">
              <a:lnSpc>
                <a:spcPct val="100000"/>
              </a:lnSpc>
            </a:pPr>
            <a:endParaRPr lang="sr-Latn-ME" sz="2100"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848528" y="405503"/>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17925644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062964" cy="648072"/>
          </a:xfrm>
        </p:spPr>
        <p:txBody>
          <a:bodyPr>
            <a:noAutofit/>
          </a:bodyPr>
          <a:lstStyle/>
          <a:p>
            <a:r>
              <a:rPr lang="sr-Latn-ME" sz="3800" dirty="0">
                <a:latin typeface="Lucida Fax" panose="02060602050505020204" pitchFamily="18" charset="0"/>
              </a:rPr>
              <a:t>SLOBODA KRETANJA ROBE </a:t>
            </a:r>
            <a:br>
              <a:rPr lang="sr-Latn-ME" sz="3800" dirty="0">
                <a:latin typeface="Lucida Fax" panose="02060602050505020204" pitchFamily="18" charset="0"/>
              </a:rPr>
            </a:br>
            <a:r>
              <a:rPr lang="sr-Latn-ME" sz="3200" dirty="0">
                <a:solidFill>
                  <a:srgbClr val="FFCC66"/>
                </a:solidFill>
                <a:latin typeface="Lucida Fax" panose="02060602050505020204" pitchFamily="18" charset="0"/>
              </a:rPr>
              <a:t>- CARINSKA UNIJA</a:t>
            </a:r>
            <a:r>
              <a:rPr lang="en-GB" sz="3200" dirty="0">
                <a:solidFill>
                  <a:srgbClr val="FFCC66"/>
                </a:solidFill>
                <a:latin typeface="Lucida Fax" panose="02060602050505020204" pitchFamily="18" charset="0"/>
              </a:rPr>
              <a:t> </a:t>
            </a:r>
            <a:r>
              <a:rPr lang="sr-Latn-ME" sz="3200" dirty="0">
                <a:solidFill>
                  <a:srgbClr val="FFCC66"/>
                </a:solidFill>
                <a:latin typeface="Lucida Fax" panose="02060602050505020204" pitchFamily="18" charset="0"/>
              </a:rPr>
              <a:t>-</a:t>
            </a:r>
            <a:r>
              <a:rPr lang="sr-Latn-ME" sz="3200" dirty="0">
                <a:latin typeface="Lucida Fax" panose="02060602050505020204" pitchFamily="18" charset="0"/>
              </a:rPr>
              <a:t/>
            </a:r>
            <a:br>
              <a:rPr lang="sr-Latn-ME" sz="3200" dirty="0">
                <a:latin typeface="Lucida Fax" panose="02060602050505020204" pitchFamily="18" charset="0"/>
              </a:rPr>
            </a:b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1953328" cy="4941168"/>
          </a:xfrm>
        </p:spPr>
        <p:txBody>
          <a:bodyPr>
            <a:noAutofit/>
          </a:bodyPr>
          <a:lstStyle/>
          <a:p>
            <a:pPr marL="0" indent="0" algn="just">
              <a:lnSpc>
                <a:spcPct val="100000"/>
              </a:lnSpc>
              <a:buNone/>
            </a:pPr>
            <a:r>
              <a:rPr lang="sr-Latn-ME" b="1" dirty="0">
                <a:effectLst/>
                <a:latin typeface="Lucida Bright" panose="02040602050505020304" pitchFamily="18" charset="0"/>
              </a:rPr>
              <a:t>SPECIFIČAN ODNOS PREMA OSTALIM SLOBODAMA UNUTRAŠNJEG TRŽIŠTA</a:t>
            </a:r>
          </a:p>
          <a:p>
            <a:pPr algn="just">
              <a:lnSpc>
                <a:spcPct val="100000"/>
              </a:lnSpc>
            </a:pPr>
            <a:r>
              <a:rPr lang="sr-Latn-ME" b="1" dirty="0">
                <a:solidFill>
                  <a:srgbClr val="FF5050"/>
                </a:solidFill>
                <a:effectLst/>
                <a:latin typeface="Lucida Bright" panose="02040602050505020304" pitchFamily="18" charset="0"/>
              </a:rPr>
              <a:t>U pogledu carina i taksi jednakog učinka ne primjenjuje se sistem dozvoljenih ograničenja</a:t>
            </a:r>
            <a:r>
              <a:rPr lang="sr-Latn-ME" b="1" dirty="0">
                <a:effectLst/>
                <a:latin typeface="Lucida Bright" panose="02040602050505020304" pitchFamily="18" charset="0"/>
              </a:rPr>
              <a:t>, što carine i takse bitno odvaja od svih restrikcija, ne samo slobode kretanja robe, već i svih ostalih sloboda na unutrašnjem tržištu. </a:t>
            </a:r>
          </a:p>
          <a:p>
            <a:pPr algn="just">
              <a:lnSpc>
                <a:spcPct val="100000"/>
              </a:lnSpc>
            </a:pPr>
            <a:r>
              <a:rPr lang="sr-Latn-ME" b="1" dirty="0">
                <a:effectLst/>
                <a:latin typeface="Lucida Bright" panose="02040602050505020304" pitchFamily="18" charset="0"/>
              </a:rPr>
              <a:t>Zbog istaknutog, još je važnije </a:t>
            </a:r>
            <a:r>
              <a:rPr lang="sr-Latn-ME" b="1" dirty="0">
                <a:solidFill>
                  <a:srgbClr val="FF5050"/>
                </a:solidFill>
                <a:effectLst/>
                <a:latin typeface="Lucida Bright" panose="02040602050505020304" pitchFamily="18" charset="0"/>
              </a:rPr>
              <a:t>pitanje razlikovanja carina i taksi sa jednakim učinkom od unutrašnjih poreza </a:t>
            </a:r>
            <a:r>
              <a:rPr lang="sr-Latn-ME" b="1" dirty="0">
                <a:effectLst/>
                <a:latin typeface="Lucida Bright" panose="02040602050505020304" pitchFamily="18" charset="0"/>
              </a:rPr>
              <a:t>(unutrašnja poreska politika) koji su u nadležnosti država članica.</a:t>
            </a:r>
          </a:p>
          <a:p>
            <a:pPr algn="just">
              <a:lnSpc>
                <a:spcPct val="100000"/>
              </a:lnSpc>
            </a:pPr>
            <a:r>
              <a:rPr lang="sr-Latn-ME" b="1" dirty="0">
                <a:effectLst/>
                <a:latin typeface="Lucida Bright" panose="02040602050505020304" pitchFamily="18" charset="0"/>
              </a:rPr>
              <a:t>Za razliku od carina i taksi sa jednakim učinkom koje su apsolutno nedozvoljene na unutrašnjem tržištu (između država članica), unutrašnji porezi su dozvoljeni kada nijesu diskriminatorni ili protekcionistički.</a:t>
            </a:r>
          </a:p>
          <a:p>
            <a:pPr algn="just">
              <a:lnSpc>
                <a:spcPct val="100000"/>
              </a:lnSpc>
            </a:pPr>
            <a:r>
              <a:rPr lang="sr-Latn-ME" b="1" dirty="0">
                <a:effectLst/>
                <a:latin typeface="Lucida Bright" panose="02040602050505020304" pitchFamily="18" charset="0"/>
              </a:rPr>
              <a:t>Carine i takse sa jednakim učinkom valja razlikovati i posebne takse koje predstavljaju fer kompenzaciju za uslugu pruženu učesniku na tržištu i takse koje se odnose na kontrole sprovedene u svrhu ispunjenja obaveza koje nameće pravo EU (e.g. naplaćivanje obavezne zdravstvene kontrole uvezene robe, s tim da je i takva kontrola prepreka, ako je nepotrebna, jer je već izvršena u drugoj državi članici). </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34297" y="400354"/>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41407984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062964" cy="648072"/>
          </a:xfrm>
        </p:spPr>
        <p:txBody>
          <a:bodyPr>
            <a:noAutofit/>
          </a:bodyPr>
          <a:lstStyle/>
          <a:p>
            <a:r>
              <a:rPr lang="sr-Latn-ME" sz="3800" dirty="0">
                <a:latin typeface="Lucida Fax" panose="02060602050505020204" pitchFamily="18" charset="0"/>
              </a:rPr>
              <a:t>SLOBODA KRETANJA ROBE </a:t>
            </a:r>
            <a:br>
              <a:rPr lang="sr-Latn-ME" sz="3800" dirty="0">
                <a:latin typeface="Lucida Fax" panose="02060602050505020204" pitchFamily="18" charset="0"/>
              </a:rPr>
            </a:br>
            <a:r>
              <a:rPr lang="sr-Latn-ME" sz="3200" dirty="0">
                <a:latin typeface="Lucida Fax" panose="02060602050505020204" pitchFamily="18" charset="0"/>
              </a:rPr>
              <a:t>- CARINSKA UNIJA-</a:t>
            </a:r>
            <a:br>
              <a:rPr lang="sr-Latn-ME" sz="3200" dirty="0">
                <a:latin typeface="Lucida Fax" panose="02060602050505020204" pitchFamily="18" charset="0"/>
              </a:rPr>
            </a:b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1953328" cy="4941168"/>
          </a:xfrm>
        </p:spPr>
        <p:txBody>
          <a:bodyPr>
            <a:noAutofit/>
          </a:bodyPr>
          <a:lstStyle/>
          <a:p>
            <a:pPr marL="0" indent="0" algn="just">
              <a:lnSpc>
                <a:spcPct val="100000"/>
              </a:lnSpc>
              <a:buNone/>
            </a:pPr>
            <a:r>
              <a:rPr lang="sr-Latn-ME" sz="2100" b="1" u="sng" dirty="0">
                <a:solidFill>
                  <a:srgbClr val="FF5050"/>
                </a:solidFill>
                <a:effectLst/>
                <a:latin typeface="Lucida Bright" panose="02040602050505020304" pitchFamily="18" charset="0"/>
                <a:sym typeface="Wingdings" panose="05000000000000000000" pitchFamily="2" charset="2"/>
              </a:rPr>
              <a:t>CARINSKA UNIJA PREMA VANI </a:t>
            </a:r>
            <a:r>
              <a:rPr lang="sr-Latn-ME" sz="2100" b="1" dirty="0">
                <a:effectLst/>
                <a:latin typeface="Lucida Bright" panose="02040602050505020304" pitchFamily="18" charset="0"/>
                <a:sym typeface="Wingdings" panose="05000000000000000000" pitchFamily="2" charset="2"/>
              </a:rPr>
              <a:t>(uspostavljena 1968. g.)</a:t>
            </a:r>
          </a:p>
          <a:p>
            <a:pPr algn="just">
              <a:lnSpc>
                <a:spcPct val="100000"/>
              </a:lnSpc>
            </a:pPr>
            <a:r>
              <a:rPr lang="sr-Latn-ME" sz="2100" b="1" dirty="0">
                <a:effectLst/>
                <a:latin typeface="Lucida Bright" panose="02040602050505020304" pitchFamily="18" charset="0"/>
                <a:sym typeface="Wingdings" panose="05000000000000000000" pitchFamily="2" charset="2"/>
              </a:rPr>
              <a:t>Karakteriše se jedinstvenom carinskom tarifom za svu robu koja dolazi izvan okvira unutršanjeg tržišta EU. </a:t>
            </a:r>
          </a:p>
          <a:p>
            <a:pPr algn="just">
              <a:lnSpc>
                <a:spcPct val="100000"/>
              </a:lnSpc>
            </a:pPr>
            <a:r>
              <a:rPr lang="sr-Latn-ME" sz="2100" b="1" dirty="0">
                <a:effectLst/>
                <a:latin typeface="Lucida Bright" panose="02040602050505020304" pitchFamily="18" charset="0"/>
                <a:sym typeface="Wingdings" panose="05000000000000000000" pitchFamily="2" charset="2"/>
              </a:rPr>
              <a:t>Jedinstvena carinska tarifa EU omogućava da se sva roba uvezena u Evropsku uniju oporezuje istom stopom za čitavo tržište Evropske unije, nezavisno od države u koju roba prvobitno ulazi.</a:t>
            </a:r>
          </a:p>
          <a:p>
            <a:pPr algn="just">
              <a:lnSpc>
                <a:spcPct val="100000"/>
              </a:lnSpc>
            </a:pPr>
            <a:r>
              <a:rPr lang="sr-Latn-ME" sz="2100" b="1" dirty="0">
                <a:solidFill>
                  <a:srgbClr val="FF5050"/>
                </a:solidFill>
                <a:effectLst/>
                <a:latin typeface="Lucida Bright" panose="02040602050505020304" pitchFamily="18" charset="0"/>
                <a:sym typeface="Wingdings" panose="05000000000000000000" pitchFamily="2" charset="2"/>
              </a:rPr>
              <a:t>Države članice ne mogu samostalno mijenjati jedinstvenu carinsku tarifu. </a:t>
            </a:r>
          </a:p>
          <a:p>
            <a:pPr algn="just">
              <a:lnSpc>
                <a:spcPct val="100000"/>
              </a:lnSpc>
            </a:pPr>
            <a:r>
              <a:rPr lang="sr-Latn-ME" sz="2100" b="1" dirty="0">
                <a:effectLst/>
                <a:latin typeface="Lucida Bright" panose="02040602050505020304" pitchFamily="18" charset="0"/>
                <a:sym typeface="Wingdings" panose="05000000000000000000" pitchFamily="2" charset="2"/>
              </a:rPr>
              <a:t>Na drugoj strani, jedinstvena carinska tarifa može se mijenjati od strane Evropskog Savjeta, na prijedlog EK, u okviru trgovinskih sporazuma EU sa trećim  zemljama i u okvirima sporazuma o pridruživanju sa zemljama kandidatima.                                           </a:t>
            </a:r>
          </a:p>
          <a:p>
            <a:pPr algn="just">
              <a:lnSpc>
                <a:spcPct val="100000"/>
              </a:lnSpc>
            </a:pPr>
            <a:endParaRPr lang="sr-Latn-ME" sz="2100"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23739199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1178750"/>
            <a:ext cx="12445044" cy="551048"/>
          </a:xfrm>
        </p:spPr>
        <p:txBody>
          <a:bodyPr>
            <a:noAutofit/>
          </a:bodyPr>
          <a:lstStyle/>
          <a:p>
            <a:r>
              <a:rPr lang="sr-Latn-ME" sz="3800" dirty="0">
                <a:latin typeface="Lucida Fax" panose="02060602050505020204" pitchFamily="18" charset="0"/>
              </a:rPr>
              <a:t>SLOBODA KRETANJA ROBE </a:t>
            </a:r>
            <a:br>
              <a:rPr lang="sr-Latn-ME" sz="3800" dirty="0">
                <a:latin typeface="Lucida Fax" panose="02060602050505020204" pitchFamily="18" charset="0"/>
              </a:rPr>
            </a:br>
            <a:r>
              <a:rPr lang="sr-Latn-ME" sz="2400" dirty="0">
                <a:solidFill>
                  <a:srgbClr val="FFCC66"/>
                </a:solidFill>
                <a:latin typeface="Lucida Fax" panose="02060602050505020204" pitchFamily="18" charset="0"/>
              </a:rPr>
              <a:t>- Količinska ograničenja i mjere jednakog učinka - </a:t>
            </a:r>
            <a:r>
              <a:rPr lang="sr-Latn-ME" sz="2100" dirty="0">
                <a:latin typeface="Lucida Fax" panose="02060602050505020204" pitchFamily="18" charset="0"/>
              </a:rPr>
              <a:t/>
            </a:r>
            <a:br>
              <a:rPr lang="sr-Latn-ME" sz="2100" dirty="0">
                <a:latin typeface="Lucida Fax" panose="02060602050505020204" pitchFamily="18" charset="0"/>
              </a:rPr>
            </a:br>
            <a:endParaRPr lang="en-US" sz="2100" dirty="0">
              <a:latin typeface="Lucida Fax" panose="02060602050505020204" pitchFamily="18" charset="0"/>
            </a:endParaRPr>
          </a:p>
        </p:txBody>
      </p:sp>
      <p:sp>
        <p:nvSpPr>
          <p:cNvPr id="3" name="Content Placeholder 2"/>
          <p:cNvSpPr>
            <a:spLocks noGrp="1"/>
          </p:cNvSpPr>
          <p:nvPr>
            <p:ph idx="1"/>
          </p:nvPr>
        </p:nvSpPr>
        <p:spPr>
          <a:xfrm>
            <a:off x="47328" y="1916832"/>
            <a:ext cx="11953328" cy="4941168"/>
          </a:xfrm>
        </p:spPr>
        <p:txBody>
          <a:bodyPr>
            <a:noAutofit/>
          </a:bodyPr>
          <a:lstStyle/>
          <a:p>
            <a:pPr algn="just">
              <a:lnSpc>
                <a:spcPct val="100000"/>
              </a:lnSpc>
            </a:pPr>
            <a:r>
              <a:rPr lang="sr-Latn-ME" b="1" dirty="0">
                <a:solidFill>
                  <a:srgbClr val="FF5050"/>
                </a:solidFill>
                <a:effectLst/>
                <a:latin typeface="Lucida Bright" panose="02040602050505020304" pitchFamily="18" charset="0"/>
                <a:sym typeface="Wingdings" panose="05000000000000000000" pitchFamily="2" charset="2"/>
              </a:rPr>
              <a:t>Čl. 34. UFEU zabranjuje </a:t>
            </a:r>
            <a:r>
              <a:rPr lang="sr-Latn-ME" b="1" dirty="0">
                <a:solidFill>
                  <a:srgbClr val="FF9900"/>
                </a:solidFill>
                <a:effectLst/>
                <a:latin typeface="Lucida Bright" panose="02040602050505020304" pitchFamily="18" charset="0"/>
                <a:sym typeface="Wingdings" panose="05000000000000000000" pitchFamily="2" charset="2"/>
              </a:rPr>
              <a:t>sva</a:t>
            </a:r>
            <a:r>
              <a:rPr lang="sr-Latn-ME" b="1" dirty="0">
                <a:solidFill>
                  <a:srgbClr val="FF5050"/>
                </a:solidFill>
                <a:effectLst/>
                <a:latin typeface="Lucida Bright" panose="02040602050505020304" pitchFamily="18" charset="0"/>
                <a:sym typeface="Wingdings" panose="05000000000000000000" pitchFamily="2" charset="2"/>
              </a:rPr>
              <a:t> </a:t>
            </a:r>
            <a:r>
              <a:rPr lang="sr-Latn-ME" b="1" u="sng" dirty="0">
                <a:solidFill>
                  <a:srgbClr val="FF9900"/>
                </a:solidFill>
                <a:effectLst/>
                <a:latin typeface="Lucida Bright" panose="02040602050505020304" pitchFamily="18" charset="0"/>
                <a:sym typeface="Wingdings" panose="05000000000000000000" pitchFamily="2" charset="2"/>
              </a:rPr>
              <a:t>količinska (kvantitativna) ograničenja</a:t>
            </a:r>
            <a:r>
              <a:rPr lang="sr-Latn-ME" b="1" dirty="0">
                <a:solidFill>
                  <a:srgbClr val="FF9900"/>
                </a:solidFill>
                <a:effectLst/>
                <a:latin typeface="Lucida Bright" panose="02040602050505020304" pitchFamily="18" charset="0"/>
                <a:sym typeface="Wingdings" panose="05000000000000000000" pitchFamily="2" charset="2"/>
              </a:rPr>
              <a:t> </a:t>
            </a:r>
            <a:r>
              <a:rPr lang="sr-Latn-ME" b="1" u="sng" dirty="0">
                <a:solidFill>
                  <a:srgbClr val="FF9900"/>
                </a:solidFill>
                <a:effectLst/>
                <a:latin typeface="Lucida Bright" panose="02040602050505020304" pitchFamily="18" charset="0"/>
                <a:sym typeface="Wingdings" panose="05000000000000000000" pitchFamily="2" charset="2"/>
              </a:rPr>
              <a:t>uvoza</a:t>
            </a:r>
            <a:r>
              <a:rPr lang="sr-Latn-ME" b="1" dirty="0">
                <a:solidFill>
                  <a:srgbClr val="FF9900"/>
                </a:solidFill>
                <a:effectLst/>
                <a:latin typeface="Lucida Bright" panose="02040602050505020304" pitchFamily="18" charset="0"/>
                <a:sym typeface="Wingdings" panose="05000000000000000000" pitchFamily="2" charset="2"/>
              </a:rPr>
              <a:t> i </a:t>
            </a:r>
            <a:r>
              <a:rPr lang="sr-Latn-ME" b="1" u="sng" dirty="0">
                <a:solidFill>
                  <a:srgbClr val="FF9900"/>
                </a:solidFill>
                <a:effectLst/>
                <a:latin typeface="Lucida Bright" panose="02040602050505020304" pitchFamily="18" charset="0"/>
                <a:sym typeface="Wingdings" panose="05000000000000000000" pitchFamily="2" charset="2"/>
              </a:rPr>
              <a:t>mjere sa istim učinkom</a:t>
            </a:r>
            <a:r>
              <a:rPr lang="sr-Latn-ME" b="1" dirty="0">
                <a:solidFill>
                  <a:srgbClr val="FF9900"/>
                </a:solidFill>
                <a:effectLst/>
                <a:latin typeface="Lucida Bright" panose="02040602050505020304" pitchFamily="18" charset="0"/>
                <a:sym typeface="Wingdings" panose="05000000000000000000" pitchFamily="2" charset="2"/>
              </a:rPr>
              <a:t> (dejstvom) </a:t>
            </a:r>
            <a:r>
              <a:rPr lang="sr-Latn-ME" b="1" dirty="0">
                <a:solidFill>
                  <a:srgbClr val="FF5050"/>
                </a:solidFill>
                <a:effectLst/>
                <a:latin typeface="Lucida Bright" panose="02040602050505020304" pitchFamily="18" charset="0"/>
                <a:sym typeface="Wingdings" panose="05000000000000000000" pitchFamily="2" charset="2"/>
              </a:rPr>
              <a:t>između država članica, tj. na unutrašnjem tržištu EU.</a:t>
            </a:r>
          </a:p>
          <a:p>
            <a:pPr algn="just">
              <a:lnSpc>
                <a:spcPct val="100000"/>
              </a:lnSpc>
            </a:pPr>
            <a:r>
              <a:rPr lang="sr-Latn-ME" b="1" dirty="0">
                <a:solidFill>
                  <a:srgbClr val="FF5050"/>
                </a:solidFill>
                <a:effectLst/>
                <a:latin typeface="Lucida Bright" panose="02040602050505020304" pitchFamily="18" charset="0"/>
                <a:sym typeface="Wingdings" panose="05000000000000000000" pitchFamily="2" charset="2"/>
              </a:rPr>
              <a:t>Čl. 35. UFEU zabranjuje </a:t>
            </a:r>
            <a:r>
              <a:rPr lang="sr-Latn-ME" b="1" dirty="0">
                <a:solidFill>
                  <a:srgbClr val="FF9900"/>
                </a:solidFill>
                <a:effectLst/>
                <a:latin typeface="Lucida Bright" panose="02040602050505020304" pitchFamily="18" charset="0"/>
                <a:sym typeface="Wingdings" panose="05000000000000000000" pitchFamily="2" charset="2"/>
              </a:rPr>
              <a:t>sva količinska (kvantitativna) ograničenja </a:t>
            </a:r>
            <a:r>
              <a:rPr lang="sr-Latn-ME" b="1" u="sng" dirty="0">
                <a:solidFill>
                  <a:srgbClr val="FF9900"/>
                </a:solidFill>
                <a:effectLst/>
                <a:latin typeface="Lucida Bright" panose="02040602050505020304" pitchFamily="18" charset="0"/>
                <a:sym typeface="Wingdings" panose="05000000000000000000" pitchFamily="2" charset="2"/>
              </a:rPr>
              <a:t>izvoza</a:t>
            </a:r>
            <a:r>
              <a:rPr lang="sr-Latn-ME" b="1" dirty="0">
                <a:solidFill>
                  <a:srgbClr val="FF9900"/>
                </a:solidFill>
                <a:effectLst/>
                <a:latin typeface="Lucida Bright" panose="02040602050505020304" pitchFamily="18" charset="0"/>
                <a:sym typeface="Wingdings" panose="05000000000000000000" pitchFamily="2" charset="2"/>
              </a:rPr>
              <a:t> i mjere sa istim učinkom (dejstvom)</a:t>
            </a:r>
            <a:r>
              <a:rPr lang="sr-Latn-ME" b="1" dirty="0">
                <a:solidFill>
                  <a:srgbClr val="FF5050"/>
                </a:solidFill>
                <a:effectLst/>
                <a:latin typeface="Lucida Bright" panose="02040602050505020304" pitchFamily="18" charset="0"/>
                <a:sym typeface="Wingdings" panose="05000000000000000000" pitchFamily="2" charset="2"/>
              </a:rPr>
              <a:t> između država članica, tj. na unutrašnjem tržištu EU.</a:t>
            </a:r>
          </a:p>
          <a:p>
            <a:pPr algn="just">
              <a:lnSpc>
                <a:spcPct val="100000"/>
              </a:lnSpc>
            </a:pPr>
            <a:r>
              <a:rPr lang="sr-Latn-ME" b="1" dirty="0">
                <a:effectLst/>
                <a:latin typeface="Lucida Bright" panose="02040602050505020304" pitchFamily="18" charset="0"/>
                <a:sym typeface="Wingdings" panose="05000000000000000000" pitchFamily="2" charset="2"/>
              </a:rPr>
              <a:t>Adresati ovih zabrana su države i različiti oblici emanacije države. Tipični privatno-pravni subjekti nijesu, iako se praksa Suda pravde umnogome približila takvom rješenju (slučaj </a:t>
            </a:r>
            <a:r>
              <a:rPr lang="sr-Latn-ME" b="1" i="1" dirty="0">
                <a:effectLst/>
                <a:latin typeface="Lucida Bright" panose="02040602050505020304" pitchFamily="18" charset="0"/>
                <a:sym typeface="Wingdings" panose="05000000000000000000" pitchFamily="2" charset="2"/>
              </a:rPr>
              <a:t>Fra.bo</a:t>
            </a:r>
            <a:r>
              <a:rPr lang="sr-Latn-ME" b="1" dirty="0">
                <a:effectLst/>
                <a:latin typeface="Lucida Bright" panose="02040602050505020304" pitchFamily="18" charset="0"/>
                <a:sym typeface="Wingdings" panose="05000000000000000000" pitchFamily="2" charset="2"/>
              </a:rPr>
              <a:t> – horizontalno ili prošireno vertikalno dejstvo čl. 34. UFEU?). </a:t>
            </a:r>
          </a:p>
          <a:p>
            <a:pPr algn="just">
              <a:lnSpc>
                <a:spcPct val="100000"/>
              </a:lnSpc>
            </a:pPr>
            <a:r>
              <a:rPr lang="sr-Latn-ME" b="1" dirty="0">
                <a:solidFill>
                  <a:srgbClr val="FF5050"/>
                </a:solidFill>
                <a:effectLst/>
                <a:latin typeface="Lucida Bright" panose="02040602050505020304" pitchFamily="18" charset="0"/>
                <a:sym typeface="Wingdings" panose="05000000000000000000" pitchFamily="2" charset="2"/>
              </a:rPr>
              <a:t>Specifičnost (</a:t>
            </a:r>
            <a:r>
              <a:rPr lang="sr-Latn-ME" b="1" u="sng" dirty="0">
                <a:solidFill>
                  <a:srgbClr val="FF5050"/>
                </a:solidFill>
                <a:effectLst/>
                <a:latin typeface="Lucida Bright" panose="02040602050505020304" pitchFamily="18" charset="0"/>
                <a:sym typeface="Wingdings" panose="05000000000000000000" pitchFamily="2" charset="2"/>
              </a:rPr>
              <a:t>vezana za slobodu kretanja robe</a:t>
            </a:r>
            <a:r>
              <a:rPr lang="sr-Latn-ME" b="1" dirty="0">
                <a:solidFill>
                  <a:srgbClr val="FF5050"/>
                </a:solidFill>
                <a:effectLst/>
                <a:latin typeface="Lucida Bright" panose="02040602050505020304" pitchFamily="18" charset="0"/>
                <a:sym typeface="Wingdings" panose="05000000000000000000" pitchFamily="2" charset="2"/>
              </a:rPr>
              <a:t>) -</a:t>
            </a:r>
            <a:r>
              <a:rPr lang="sr-Latn-ME" b="1" dirty="0">
                <a:effectLst/>
                <a:latin typeface="Lucida Bright" panose="02040602050505020304" pitchFamily="18" charset="0"/>
                <a:sym typeface="Wingdings" panose="05000000000000000000" pitchFamily="2" charset="2"/>
              </a:rPr>
              <a:t> upravo u pogledu količinskih ograničenja uvoza robe Sud pravde napravio je korak dalje u razradi dužnosti država članica. Naime, aktuelno tumačenje Suda pravde je da </a:t>
            </a:r>
            <a:r>
              <a:rPr lang="sr-Latn-ME" b="1" u="sng" dirty="0">
                <a:effectLst/>
                <a:latin typeface="Lucida Bright" panose="02040602050505020304" pitchFamily="18" charset="0"/>
                <a:sym typeface="Wingdings" panose="05000000000000000000" pitchFamily="2" charset="2"/>
              </a:rPr>
              <a:t>osim zabrane djelovanja koja predstavljaju prepreku trgovini</a:t>
            </a:r>
            <a:r>
              <a:rPr lang="sr-Latn-ME" b="1" dirty="0">
                <a:effectLst/>
                <a:latin typeface="Lucida Bright" panose="02040602050505020304" pitchFamily="18" charset="0"/>
                <a:sym typeface="Wingdings" panose="05000000000000000000" pitchFamily="2" charset="2"/>
              </a:rPr>
              <a:t>, </a:t>
            </a:r>
            <a:r>
              <a:rPr lang="sr-Latn-ME" b="1" u="sng" dirty="0">
                <a:effectLst/>
                <a:latin typeface="Lucida Bright" panose="02040602050505020304" pitchFamily="18" charset="0"/>
                <a:sym typeface="Wingdings" panose="05000000000000000000" pitchFamily="2" charset="2"/>
              </a:rPr>
              <a:t>zabrana iz člana 34. UFEU obavezuje države članice i na aktivno djelovanje u tom pravcu. </a:t>
            </a:r>
            <a:r>
              <a:rPr lang="sr-Latn-ME" b="1" dirty="0">
                <a:effectLst/>
                <a:latin typeface="Lucida Bright" panose="02040602050505020304" pitchFamily="18" charset="0"/>
                <a:sym typeface="Wingdings" panose="05000000000000000000" pitchFamily="2" charset="2"/>
              </a:rPr>
              <a:t>Konkretnije, države članice se smatraju obaveznim </a:t>
            </a:r>
            <a:r>
              <a:rPr lang="sr-Latn-ME" b="1" dirty="0">
                <a:solidFill>
                  <a:srgbClr val="FF5050"/>
                </a:solidFill>
                <a:effectLst/>
                <a:latin typeface="Lucida Bright" panose="02040602050505020304" pitchFamily="18" charset="0"/>
                <a:sym typeface="Wingdings" panose="05000000000000000000" pitchFamily="2" charset="2"/>
              </a:rPr>
              <a:t>„da donesu sve prikladne i potrebne mjere kako bi na svojoj teritoriji osigurale primjenu slobode kretanja“ </a:t>
            </a:r>
            <a:r>
              <a:rPr lang="sr-Latn-ME" b="1" dirty="0">
                <a:effectLst/>
                <a:latin typeface="Lucida Bright" panose="02040602050505020304" pitchFamily="18" charset="0"/>
                <a:sym typeface="Wingdings" panose="05000000000000000000" pitchFamily="2" charset="2"/>
              </a:rPr>
              <a:t>(</a:t>
            </a:r>
            <a:r>
              <a:rPr lang="sr-Latn-ME" sz="1900" b="1" dirty="0">
                <a:effectLst/>
                <a:latin typeface="Lucida Bright" panose="02040602050505020304" pitchFamily="18" charset="0"/>
                <a:sym typeface="Wingdings" panose="05000000000000000000" pitchFamily="2" charset="2"/>
              </a:rPr>
              <a:t>e.g. slučaj „španskih jagoda“ – European Commission v. France, </a:t>
            </a:r>
            <a:r>
              <a:rPr lang="en-US" sz="1900" dirty="0">
                <a:effectLst/>
              </a:rPr>
              <a:t>C-265/95</a:t>
            </a:r>
            <a:r>
              <a:rPr lang="sr-Latn-ME" sz="1900" b="1" dirty="0">
                <a:effectLst/>
                <a:latin typeface="Lucida Bright" panose="02040602050505020304" pitchFamily="18" charset="0"/>
                <a:sym typeface="Wingdings" panose="05000000000000000000" pitchFamily="2" charset="2"/>
              </a:rPr>
              <a:t>). </a:t>
            </a:r>
            <a:endParaRPr lang="sr-Latn-ME" sz="1900" b="1" dirty="0">
              <a:solidFill>
                <a:srgbClr val="FF5050"/>
              </a:solidFill>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328876" y="92036"/>
            <a:ext cx="863124" cy="696077"/>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8516979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665296" cy="648072"/>
          </a:xfrm>
        </p:spPr>
        <p:txBody>
          <a:bodyPr>
            <a:noAutofit/>
          </a:bodyPr>
          <a:lstStyle/>
          <a:p>
            <a:r>
              <a:rPr lang="sr-Latn-ME" sz="3800" dirty="0">
                <a:latin typeface="Lucida Fax" panose="02060602050505020204" pitchFamily="18" charset="0"/>
              </a:rPr>
              <a:t>SLOBODA KRETANJA ROBE </a:t>
            </a:r>
            <a:br>
              <a:rPr lang="sr-Latn-ME" sz="3800" dirty="0">
                <a:latin typeface="Lucida Fax" panose="02060602050505020204" pitchFamily="18" charset="0"/>
              </a:rPr>
            </a:br>
            <a:r>
              <a:rPr lang="sr-Latn-ME" sz="2800" dirty="0">
                <a:latin typeface="Lucida Fax" panose="02060602050505020204" pitchFamily="18" charset="0"/>
              </a:rPr>
              <a:t>- </a:t>
            </a:r>
            <a:r>
              <a:rPr lang="sr-Latn-ME" sz="2600" dirty="0">
                <a:solidFill>
                  <a:srgbClr val="FF9900"/>
                </a:solidFill>
                <a:latin typeface="Lucida Fax" panose="02060602050505020204" pitchFamily="18" charset="0"/>
              </a:rPr>
              <a:t>Količinska ograničenja uvoza, izvoza i tranizita robe </a:t>
            </a:r>
            <a:r>
              <a:rPr lang="sr-Latn-ME" sz="2600" dirty="0">
                <a:latin typeface="Lucida Fax" panose="02060602050505020204" pitchFamily="18" charset="0"/>
              </a:rPr>
              <a:t>-</a:t>
            </a:r>
            <a:br>
              <a:rPr lang="sr-Latn-ME" sz="2600" dirty="0">
                <a:latin typeface="Lucida Fax" panose="02060602050505020204" pitchFamily="18" charset="0"/>
              </a:rPr>
            </a:br>
            <a:endParaRPr lang="en-US" sz="26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b="1" u="sng" dirty="0">
                <a:solidFill>
                  <a:srgbClr val="FF5050"/>
                </a:solidFill>
                <a:effectLst/>
                <a:latin typeface="Lucida Bright" panose="02040602050505020304" pitchFamily="18" charset="0"/>
                <a:sym typeface="Wingdings" panose="05000000000000000000" pitchFamily="2" charset="2"/>
              </a:rPr>
              <a:t>KOLIČANSKO OGRANIČENJE</a:t>
            </a:r>
            <a:r>
              <a:rPr lang="sr-Latn-ME" b="1" dirty="0">
                <a:solidFill>
                  <a:srgbClr val="FF5050"/>
                </a:solidFill>
                <a:effectLst/>
                <a:latin typeface="Lucida Bright" panose="02040602050505020304" pitchFamily="18" charset="0"/>
                <a:sym typeface="Wingdings" panose="05000000000000000000" pitchFamily="2" charset="2"/>
              </a:rPr>
              <a:t> je svaka nacionalna mjera koja predstavlja potpunu ili djelimičnu zabranu uvoza, izvoza ili tranzita robe. </a:t>
            </a:r>
          </a:p>
          <a:p>
            <a:pPr algn="just">
              <a:lnSpc>
                <a:spcPct val="100000"/>
              </a:lnSpc>
            </a:pPr>
            <a:r>
              <a:rPr lang="sr-Latn-ME" b="1" dirty="0">
                <a:solidFill>
                  <a:srgbClr val="FF5050"/>
                </a:solidFill>
                <a:effectLst/>
                <a:latin typeface="Lucida Bright" panose="02040602050505020304" pitchFamily="18" charset="0"/>
                <a:sym typeface="Wingdings" panose="05000000000000000000" pitchFamily="2" charset="2"/>
              </a:rPr>
              <a:t>Razlika u odnosu na carine ili </a:t>
            </a:r>
            <a:r>
              <a:rPr lang="en-GB" b="1" dirty="0" err="1">
                <a:solidFill>
                  <a:srgbClr val="FF5050"/>
                </a:solidFill>
                <a:effectLst/>
                <a:latin typeface="Lucida Bright" panose="02040602050505020304" pitchFamily="18" charset="0"/>
                <a:sym typeface="Wingdings" panose="05000000000000000000" pitchFamily="2" charset="2"/>
              </a:rPr>
              <a:t>mjere</a:t>
            </a:r>
            <a:r>
              <a:rPr lang="sr-Latn-ME" b="1" dirty="0">
                <a:solidFill>
                  <a:srgbClr val="FF5050"/>
                </a:solidFill>
                <a:effectLst/>
                <a:latin typeface="Lucida Bright" panose="02040602050505020304" pitchFamily="18" charset="0"/>
                <a:sym typeface="Wingdings" panose="05000000000000000000" pitchFamily="2" charset="2"/>
              </a:rPr>
              <a:t> jednakog učinka</a:t>
            </a:r>
            <a:r>
              <a:rPr lang="sr-Latn-ME" b="1" dirty="0">
                <a:effectLst/>
                <a:latin typeface="Lucida Bright" panose="02040602050505020304" pitchFamily="18" charset="0"/>
                <a:sym typeface="Wingdings" panose="05000000000000000000" pitchFamily="2" charset="2"/>
              </a:rPr>
              <a:t> - količinsko ograničenje ne podrazumijeva podizanje troškova uvoza ili izvoza već, primjera radi, uvođenje kvota za uvoz ili izvoz (ili tranzit).</a:t>
            </a:r>
          </a:p>
          <a:p>
            <a:pPr algn="just">
              <a:lnSpc>
                <a:spcPct val="100000"/>
              </a:lnSpc>
            </a:pPr>
            <a:r>
              <a:rPr lang="sr-Latn-ME" b="1" dirty="0">
                <a:solidFill>
                  <a:srgbClr val="FF5050"/>
                </a:solidFill>
                <a:effectLst/>
                <a:latin typeface="Lucida Bright" panose="02040602050505020304" pitchFamily="18" charset="0"/>
                <a:sym typeface="Wingdings" panose="05000000000000000000" pitchFamily="2" charset="2"/>
              </a:rPr>
              <a:t>Razlika u odnosu na mjere istog učinka – </a:t>
            </a:r>
            <a:r>
              <a:rPr lang="sr-Latn-ME" b="1" u="sng" dirty="0">
                <a:effectLst/>
                <a:latin typeface="Lucida Bright" panose="02040602050505020304" pitchFamily="18" charset="0"/>
                <a:sym typeface="Wingdings" panose="05000000000000000000" pitchFamily="2" charset="2"/>
              </a:rPr>
              <a:t>mjere istog učinka</a:t>
            </a:r>
            <a:r>
              <a:rPr lang="sr-Latn-ME" b="1" dirty="0">
                <a:effectLst/>
                <a:latin typeface="Lucida Bright" panose="02040602050505020304" pitchFamily="18" charset="0"/>
                <a:sym typeface="Wingdings" panose="05000000000000000000" pitchFamily="2" charset="2"/>
              </a:rPr>
              <a:t> samo otežavaju uvoz, izvoz ili tranzit robe na unutrašnjem tržištu, dok ih </a:t>
            </a:r>
            <a:r>
              <a:rPr lang="sr-Latn-ME" b="1" u="sng" dirty="0">
                <a:effectLst/>
                <a:latin typeface="Lucida Bright" panose="02040602050505020304" pitchFamily="18" charset="0"/>
                <a:sym typeface="Wingdings" panose="05000000000000000000" pitchFamily="2" charset="2"/>
              </a:rPr>
              <a:t>količinska ograničenja</a:t>
            </a:r>
            <a:r>
              <a:rPr lang="sr-Latn-ME" b="1" dirty="0">
                <a:effectLst/>
                <a:latin typeface="Lucida Bright" panose="02040602050505020304" pitchFamily="18" charset="0"/>
                <a:sym typeface="Wingdings" panose="05000000000000000000" pitchFamily="2" charset="2"/>
              </a:rPr>
              <a:t> u cjelini ili djelimično isključuju. </a:t>
            </a:r>
          </a:p>
          <a:p>
            <a:pPr algn="just">
              <a:lnSpc>
                <a:spcPct val="100000"/>
              </a:lnSpc>
            </a:pPr>
            <a:r>
              <a:rPr lang="sr-Latn-ME" b="1" dirty="0">
                <a:solidFill>
                  <a:srgbClr val="FFFF99"/>
                </a:solidFill>
                <a:effectLst/>
                <a:latin typeface="Lucida Bright" panose="02040602050505020304" pitchFamily="18" charset="0"/>
                <a:sym typeface="Wingdings" panose="05000000000000000000" pitchFamily="2" charset="2"/>
              </a:rPr>
              <a:t>Dok je razlika između </a:t>
            </a:r>
            <a:r>
              <a:rPr lang="sr-Latn-ME" b="1" u="sng" dirty="0">
                <a:solidFill>
                  <a:srgbClr val="FFFF99"/>
                </a:solidFill>
                <a:effectLst/>
                <a:latin typeface="Lucida Bright" panose="02040602050505020304" pitchFamily="18" charset="0"/>
                <a:sym typeface="Wingdings" panose="05000000000000000000" pitchFamily="2" charset="2"/>
              </a:rPr>
              <a:t>količinskih ograničenja</a:t>
            </a:r>
            <a:r>
              <a:rPr lang="sr-Latn-ME" b="1" dirty="0">
                <a:solidFill>
                  <a:srgbClr val="FFFF99"/>
                </a:solidFill>
                <a:effectLst/>
                <a:latin typeface="Lucida Bright" panose="02040602050505020304" pitchFamily="18" charset="0"/>
                <a:sym typeface="Wingdings" panose="05000000000000000000" pitchFamily="2" charset="2"/>
              </a:rPr>
              <a:t> i </a:t>
            </a:r>
            <a:r>
              <a:rPr lang="sr-Latn-ME" b="1" u="sng" dirty="0">
                <a:solidFill>
                  <a:srgbClr val="FFFF99"/>
                </a:solidFill>
                <a:effectLst/>
                <a:latin typeface="Lucida Bright" panose="02040602050505020304" pitchFamily="18" charset="0"/>
                <a:sym typeface="Wingdings" panose="05000000000000000000" pitchFamily="2" charset="2"/>
              </a:rPr>
              <a:t>carina</a:t>
            </a:r>
            <a:r>
              <a:rPr lang="sr-Latn-ME" b="1" dirty="0">
                <a:solidFill>
                  <a:srgbClr val="FFFF99"/>
                </a:solidFill>
                <a:effectLst/>
                <a:latin typeface="Lucida Bright" panose="02040602050505020304" pitchFamily="18" charset="0"/>
                <a:sym typeface="Wingdings" panose="05000000000000000000" pitchFamily="2" charset="2"/>
              </a:rPr>
              <a:t> značajna zbog različitog regulatornog okvira (i.e. obaveza države kod količinskih ograničenja da djeluje proaktivno, utvrđena u slučaju „španske jagode“), razlika između </a:t>
            </a:r>
            <a:r>
              <a:rPr lang="sr-Latn-ME" b="1" u="sng" dirty="0">
                <a:solidFill>
                  <a:srgbClr val="FFFF99"/>
                </a:solidFill>
                <a:effectLst/>
                <a:latin typeface="Lucida Bright" panose="02040602050505020304" pitchFamily="18" charset="0"/>
                <a:sym typeface="Wingdings" panose="05000000000000000000" pitchFamily="2" charset="2"/>
              </a:rPr>
              <a:t>količinskih ograničenja</a:t>
            </a:r>
            <a:r>
              <a:rPr lang="sr-Latn-ME" b="1" dirty="0">
                <a:solidFill>
                  <a:srgbClr val="FFFF99"/>
                </a:solidFill>
                <a:effectLst/>
                <a:latin typeface="Lucida Bright" panose="02040602050505020304" pitchFamily="18" charset="0"/>
                <a:sym typeface="Wingdings" panose="05000000000000000000" pitchFamily="2" charset="2"/>
              </a:rPr>
              <a:t> i </a:t>
            </a:r>
            <a:r>
              <a:rPr lang="sr-Latn-ME" b="1" u="sng" dirty="0">
                <a:solidFill>
                  <a:srgbClr val="FFFF99"/>
                </a:solidFill>
                <a:effectLst/>
                <a:latin typeface="Lucida Bright" panose="02040602050505020304" pitchFamily="18" charset="0"/>
                <a:sym typeface="Wingdings" panose="05000000000000000000" pitchFamily="2" charset="2"/>
              </a:rPr>
              <a:t>mjera jednakog učinka</a:t>
            </a:r>
            <a:r>
              <a:rPr lang="sr-Latn-ME" b="1" dirty="0">
                <a:solidFill>
                  <a:srgbClr val="FFFF99"/>
                </a:solidFill>
                <a:effectLst/>
                <a:latin typeface="Lucida Bright" panose="02040602050505020304" pitchFamily="18" charset="0"/>
                <a:sym typeface="Wingdings" panose="05000000000000000000" pitchFamily="2" charset="2"/>
              </a:rPr>
              <a:t> je više teorijske prirode, jer </a:t>
            </a:r>
            <a:r>
              <a:rPr lang="sr-Latn-ME" b="1" dirty="0">
                <a:solidFill>
                  <a:srgbClr val="FF9900"/>
                </a:solidFill>
                <a:effectLst/>
                <a:latin typeface="Lucida Bright" panose="02040602050505020304" pitchFamily="18" charset="0"/>
                <a:sym typeface="Wingdings" panose="05000000000000000000" pitchFamily="2" charset="2"/>
              </a:rPr>
              <a:t>mjere jednakog učinka su širi pojam koji praktično obuhvata i količinska ograničenja</a:t>
            </a:r>
            <a:r>
              <a:rPr lang="sr-Latn-ME" b="1" dirty="0">
                <a:solidFill>
                  <a:srgbClr val="FFFF99"/>
                </a:solidFill>
                <a:effectLst/>
                <a:latin typeface="Lucida Bright" panose="02040602050505020304" pitchFamily="18" charset="0"/>
                <a:sym typeface="Wingdings" panose="05000000000000000000" pitchFamily="2" charset="2"/>
              </a:rPr>
              <a:t>. </a:t>
            </a:r>
            <a:r>
              <a:rPr lang="sr-Latn-ME" b="1" dirty="0">
                <a:solidFill>
                  <a:srgbClr val="FF9900"/>
                </a:solidFill>
                <a:effectLst/>
                <a:latin typeface="Lucida Bright" panose="02040602050505020304" pitchFamily="18" charset="0"/>
                <a:sym typeface="Wingdings" panose="05000000000000000000" pitchFamily="2" charset="2"/>
              </a:rPr>
              <a:t>To znači da se na njih odnose uglavnom isti standardi primjene!</a:t>
            </a: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48179"/>
            <a:ext cx="1991543" cy="804276"/>
          </a:xfrm>
          <a:prstGeom prst="rect">
            <a:avLst/>
          </a:prstGeom>
        </p:spPr>
      </p:pic>
    </p:spTree>
    <p:extLst>
      <p:ext uri="{BB962C8B-B14F-4D97-AF65-F5344CB8AC3E}">
        <p14:creationId xmlns:p14="http://schemas.microsoft.com/office/powerpoint/2010/main" val="23115457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26745</TotalTime>
  <Words>3293</Words>
  <Application>Microsoft Office PowerPoint</Application>
  <PresentationFormat>Widescreen</PresentationFormat>
  <Paragraphs>166</Paragraphs>
  <Slides>18</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18</vt:i4>
      </vt:variant>
    </vt:vector>
  </HeadingPairs>
  <TitlesOfParts>
    <vt:vector size="29" baseType="lpstr">
      <vt:lpstr>Arial</vt:lpstr>
      <vt:lpstr>Bookman Old Style</vt:lpstr>
      <vt:lpstr>Calibri</vt:lpstr>
      <vt:lpstr>Corbel</vt:lpstr>
      <vt:lpstr>Georgia</vt:lpstr>
      <vt:lpstr>Lucida Bright</vt:lpstr>
      <vt:lpstr>Lucida Fax</vt:lpstr>
      <vt:lpstr>Rockwell</vt:lpstr>
      <vt:lpstr>Wingdings</vt:lpstr>
      <vt:lpstr>Custom Design</vt:lpstr>
      <vt:lpstr>Damask</vt:lpstr>
      <vt:lpstr>                     Master studije Pravnog fakulteta UCG  Pravo unutrašnjeg tržišta EVROPSE UNIJE   Sloboda kretanja ROBE na unutrašnjem tržištu (Osnov prezentacije: udžbenička literatura iz informacione liste)    </vt:lpstr>
      <vt:lpstr>SLOBODA KRETANJA ROBE  - Značaj i pravni izvori - </vt:lpstr>
      <vt:lpstr>SLOBODA KRETANJA ROBE  - PODRUČJE PRIMJENE RATIONE MATERIAE – što je roba? - </vt:lpstr>
      <vt:lpstr>SLOBODA KRETANJA ROBE  - PODRUČJE PRIMJENE RATIONE PERSONAE - </vt:lpstr>
      <vt:lpstr>SLOBODA KRETANJA ROBE  - CARINSKA UNIJA- </vt:lpstr>
      <vt:lpstr>SLOBODA KRETANJA ROBE  - CARINSKA UNIJA - </vt:lpstr>
      <vt:lpstr>SLOBODA KRETANJA ROBE  - CARINSKA UNIJA- </vt:lpstr>
      <vt:lpstr>SLOBODA KRETANJA ROBE  - Količinska ograničenja i mjere jednakog učinka -  </vt:lpstr>
      <vt:lpstr>SLOBODA KRETANJA ROBE  - Količinska ograničenja uvoza, izvoza i tranizita robe - </vt:lpstr>
      <vt:lpstr>SLOBODA KRETANJA ROBE  - Mjere jednakog učinka kao količinska ograničenja uvoza - </vt:lpstr>
      <vt:lpstr>SLOBODA KRETANJA ROBE  - Mjere jednakog učinka kao količinska ograničenja uvoza - </vt:lpstr>
      <vt:lpstr>SLOBODA KRETANJA ROBE  - Mjere jednakog učinka kao količinska ograničenja IZVOZa - </vt:lpstr>
      <vt:lpstr>SLOBODA KRETANJA ROBE  - Dozvoljena ograničenja slobode kretanja robe - </vt:lpstr>
      <vt:lpstr>SLOBODA KRETANJA ROBE  - Dozvoljena ograničenja slobode kretanja robe - </vt:lpstr>
      <vt:lpstr>SLOBODA KRETANJA ROBE  - Dozvoljena ograničenja slobode kretanja robe - </vt:lpstr>
      <vt:lpstr>SLOBODA KRETANJA ROBE  - Dozvoljena ograničenja slobode kretanja robe - </vt:lpstr>
      <vt:lpstr>SLOBODA KRETANJA ROBE  - Dozvoljena ograničenja slobode kretanja robe - </vt:lpstr>
      <vt:lpstr>SLOBODA KRETANJA ROBE  - Transformacija državnih trgovačkih monopola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Snezana Radovic</dc:creator>
  <cp:lastModifiedBy>Nikolina</cp:lastModifiedBy>
  <cp:revision>640</cp:revision>
  <dcterms:created xsi:type="dcterms:W3CDTF">2014-04-17T22:18:44Z</dcterms:created>
  <dcterms:modified xsi:type="dcterms:W3CDTF">2024-05-29T10:13:16Z</dcterms:modified>
</cp:coreProperties>
</file>